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8"/>
  </p:notesMasterIdLst>
  <p:sldIdLst>
    <p:sldId id="268" r:id="rId2"/>
    <p:sldId id="270" r:id="rId3"/>
    <p:sldId id="271" r:id="rId4"/>
    <p:sldId id="256" r:id="rId5"/>
    <p:sldId id="257" r:id="rId6"/>
    <p:sldId id="258" r:id="rId7"/>
    <p:sldId id="259" r:id="rId8"/>
    <p:sldId id="260" r:id="rId9"/>
    <p:sldId id="261" r:id="rId10"/>
    <p:sldId id="262" r:id="rId11"/>
    <p:sldId id="263" r:id="rId12"/>
    <p:sldId id="264" r:id="rId13"/>
    <p:sldId id="265" r:id="rId14"/>
    <p:sldId id="266" r:id="rId15"/>
    <p:sldId id="269" r:id="rId16"/>
    <p:sldId id="267" r:id="rId1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35000" autoAdjust="0"/>
  </p:normalViewPr>
  <p:slideViewPr>
    <p:cSldViewPr>
      <p:cViewPr varScale="1">
        <p:scale>
          <a:sx n="57" d="100"/>
          <a:sy n="57" d="100"/>
        </p:scale>
        <p:origin x="-51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2D47CA-0EDE-4DFD-B20C-3855D4C6F83E}" type="datetimeFigureOut">
              <a:rPr lang="it-IT" smtClean="0"/>
              <a:t>30/11/16</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4C35FA-5D36-4419-A8B3-E295C3BD87DB}" type="slidenum">
              <a:rPr lang="it-IT" smtClean="0"/>
              <a:t>‹n.›</a:t>
            </a:fld>
            <a:endParaRPr lang="it-IT"/>
          </a:p>
        </p:txBody>
      </p:sp>
    </p:spTree>
    <p:extLst>
      <p:ext uri="{BB962C8B-B14F-4D97-AF65-F5344CB8AC3E}">
        <p14:creationId xmlns:p14="http://schemas.microsoft.com/office/powerpoint/2010/main" val="561272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lnSpcReduction="10000"/>
          </a:bodyPr>
          <a:lstStyle/>
          <a:p>
            <a:r>
              <a:rPr lang="it-IT" sz="1200" kern="1200" dirty="0" smtClean="0">
                <a:solidFill>
                  <a:schemeClr val="tx1"/>
                </a:solidFill>
                <a:latin typeface="+mn-lt"/>
                <a:ea typeface="+mn-ea"/>
                <a:cs typeface="+mn-cs"/>
              </a:rPr>
              <a:t>Massimo il Confessore ci tiene a precisare che si tratta sempre della sola potenza di Dio usata dall’uomo (cf </a:t>
            </a:r>
            <a:r>
              <a:rPr lang="it-IT" sz="1200" kern="1200" dirty="0" err="1" smtClean="0">
                <a:solidFill>
                  <a:schemeClr val="tx1"/>
                </a:solidFill>
                <a:latin typeface="+mn-lt"/>
                <a:ea typeface="+mn-ea"/>
                <a:cs typeface="+mn-cs"/>
              </a:rPr>
              <a:t>Ef</a:t>
            </a:r>
            <a:r>
              <a:rPr lang="it-IT" sz="1200" kern="1200" dirty="0" smtClean="0">
                <a:solidFill>
                  <a:schemeClr val="tx1"/>
                </a:solidFill>
                <a:latin typeface="+mn-lt"/>
                <a:ea typeface="+mn-ea"/>
                <a:cs typeface="+mn-cs"/>
              </a:rPr>
              <a:t> 6,10: “attingete forza nel Signore e nel vigore della sua  potenza”; o 2Cor 10,4: “le  armi della nostra battaglia non sono carnali, ma hanno da Dio la  potenza di abbattere le fortezze”). Questa sola potenza di Dio non esclude il mistero della collaborazione dell’uomo, ma sottolinea come l’uomo è in grado di accogliere, non di originare, di abbandonarsi alla grazia accolta dal di dentro (vedi l’esemplarità unica della Madre di Dio). Nella corrispondenza tra </a:t>
            </a:r>
            <a:r>
              <a:rPr lang="it-IT" sz="1200" kern="1200" dirty="0" err="1" smtClean="0">
                <a:solidFill>
                  <a:schemeClr val="tx1"/>
                </a:solidFill>
                <a:latin typeface="+mn-lt"/>
                <a:ea typeface="+mn-ea"/>
                <a:cs typeface="+mn-cs"/>
              </a:rPr>
              <a:t>Barsanufio</a:t>
            </a:r>
            <a:r>
              <a:rPr lang="it-IT" sz="1200" kern="1200" dirty="0" smtClean="0">
                <a:solidFill>
                  <a:schemeClr val="tx1"/>
                </a:solidFill>
                <a:latin typeface="+mn-lt"/>
                <a:ea typeface="+mn-ea"/>
                <a:cs typeface="+mn-cs"/>
              </a:rPr>
              <a:t> e Giovanni di Gaza si legge: “Dio ha fatto l’uomo libero, nel senso che egli può tendere al bene; ma anche se egli vi tende di sua libera scelta, non è capace di compierlo senza l’aiuto di Dio. E’ scritto infatti: Non di chi vuole, né di chi corre, ma di Dio che usa misericordia (</a:t>
            </a:r>
            <a:r>
              <a:rPr lang="it-IT" sz="1200" kern="1200" dirty="0" err="1" smtClean="0">
                <a:solidFill>
                  <a:schemeClr val="tx1"/>
                </a:solidFill>
                <a:latin typeface="+mn-lt"/>
                <a:ea typeface="+mn-ea"/>
                <a:cs typeface="+mn-cs"/>
              </a:rPr>
              <a:t>Rm</a:t>
            </a:r>
            <a:r>
              <a:rPr lang="it-IT" sz="1200" kern="1200" dirty="0" smtClean="0">
                <a:solidFill>
                  <a:schemeClr val="tx1"/>
                </a:solidFill>
                <a:latin typeface="+mn-lt"/>
                <a:ea typeface="+mn-ea"/>
                <a:cs typeface="+mn-cs"/>
              </a:rPr>
              <a:t> 9,16). Se l’uomo inclina il suo cuore verso il bene e invoca Dio in aiuto, Dio in considerazione della sua buona volontà gli dà la forza necessaria per la sua opera. E così le due cose possono procedere insieme, cioè la libertà dell’uomo e la potenza di Dio, poiché il bene viene da Lui ma è compiuto grazie ai suoi santi. Così Dio è glorificato in tutti, ed Egli li glorifica” (</a:t>
            </a:r>
            <a:r>
              <a:rPr lang="it-IT" sz="1200" kern="1200" dirty="0" err="1" smtClean="0">
                <a:solidFill>
                  <a:schemeClr val="tx1"/>
                </a:solidFill>
                <a:latin typeface="+mn-lt"/>
                <a:ea typeface="+mn-ea"/>
                <a:cs typeface="+mn-cs"/>
              </a:rPr>
              <a:t>Barsanufio</a:t>
            </a:r>
            <a:r>
              <a:rPr lang="it-IT" sz="1200" kern="1200" dirty="0" smtClean="0">
                <a:solidFill>
                  <a:schemeClr val="tx1"/>
                </a:solidFill>
                <a:latin typeface="+mn-lt"/>
                <a:ea typeface="+mn-ea"/>
                <a:cs typeface="+mn-cs"/>
              </a:rPr>
              <a:t> e Giovanni di Gaza, </a:t>
            </a:r>
            <a:r>
              <a:rPr lang="it-IT" sz="1200" kern="1200" dirty="0" err="1" smtClean="0">
                <a:solidFill>
                  <a:schemeClr val="tx1"/>
                </a:solidFill>
                <a:latin typeface="+mn-lt"/>
                <a:ea typeface="+mn-ea"/>
                <a:cs typeface="+mn-cs"/>
              </a:rPr>
              <a:t>Ep</a:t>
            </a:r>
            <a:r>
              <a:rPr lang="it-IT" sz="1200" kern="1200" dirty="0" smtClean="0">
                <a:solidFill>
                  <a:schemeClr val="tx1"/>
                </a:solidFill>
                <a:latin typeface="+mn-lt"/>
                <a:ea typeface="+mn-ea"/>
                <a:cs typeface="+mn-cs"/>
              </a:rPr>
              <a:t>. 763, p. 559s.).</a:t>
            </a:r>
          </a:p>
          <a:p>
            <a:r>
              <a:rPr lang="it-IT" sz="1200" kern="1200" dirty="0" smtClean="0">
                <a:solidFill>
                  <a:schemeClr val="tx1"/>
                </a:solidFill>
                <a:latin typeface="+mn-lt"/>
                <a:ea typeface="+mn-ea"/>
                <a:cs typeface="+mn-cs"/>
              </a:rPr>
              <a:t>Lo Spirito Santo in Cristo libera la nostra libertà e si unisce ad essa in una </a:t>
            </a:r>
            <a:r>
              <a:rPr lang="it-IT" sz="1200" i="1" kern="1200" dirty="0" err="1" smtClean="0">
                <a:solidFill>
                  <a:schemeClr val="tx1"/>
                </a:solidFill>
                <a:latin typeface="+mn-lt"/>
                <a:ea typeface="+mn-ea"/>
                <a:cs typeface="+mn-cs"/>
              </a:rPr>
              <a:t>kenosi</a:t>
            </a:r>
            <a:r>
              <a:rPr lang="it-IT" sz="1200" kern="1200" dirty="0" smtClean="0">
                <a:solidFill>
                  <a:schemeClr val="tx1"/>
                </a:solidFill>
                <a:latin typeface="+mn-lt"/>
                <a:ea typeface="+mn-ea"/>
                <a:cs typeface="+mn-cs"/>
              </a:rPr>
              <a:t> così intima a tal punto da confondersi con le facoltà umane: “Lo Spirito Santo si cancella, in quanto persona, dinanzi alle persone create alle quali Egli dà la grazia. In Lui la volontà di Dio non ci è più esterna: essa ci dona la grazia dall’interno, manifestandosi nella nostra persona stessa, fino a che la nostra volontà umana rimane in accordo con la volontà divina e coopera con essa nell’acquistare la grazia, facendola </a:t>
            </a:r>
            <a:r>
              <a:rPr lang="it-IT" sz="1200" i="1" kern="1200" dirty="0" smtClean="0">
                <a:solidFill>
                  <a:schemeClr val="tx1"/>
                </a:solidFill>
                <a:latin typeface="+mn-lt"/>
                <a:ea typeface="+mn-ea"/>
                <a:cs typeface="+mn-cs"/>
              </a:rPr>
              <a:t>nostra</a:t>
            </a:r>
            <a:r>
              <a:rPr lang="it-IT" sz="1200" kern="1200" dirty="0" smtClean="0">
                <a:solidFill>
                  <a:schemeClr val="tx1"/>
                </a:solidFill>
                <a:latin typeface="+mn-lt"/>
                <a:ea typeface="+mn-ea"/>
                <a:cs typeface="+mn-cs"/>
              </a:rPr>
              <a:t>” (V. </a:t>
            </a:r>
            <a:r>
              <a:rPr lang="it-IT" sz="1200" kern="1200" cap="small" dirty="0" err="1" smtClean="0">
                <a:solidFill>
                  <a:schemeClr val="tx1"/>
                </a:solidFill>
                <a:latin typeface="+mn-lt"/>
                <a:ea typeface="+mn-ea"/>
                <a:cs typeface="+mn-cs"/>
              </a:rPr>
              <a:t>Lossky</a:t>
            </a:r>
            <a:r>
              <a:rPr lang="it-IT" sz="1200" kern="1200" dirty="0" smtClean="0">
                <a:solidFill>
                  <a:schemeClr val="tx1"/>
                </a:solidFill>
                <a:latin typeface="+mn-lt"/>
                <a:ea typeface="+mn-ea"/>
                <a:cs typeface="+mn-cs"/>
              </a:rPr>
              <a:t>, </a:t>
            </a:r>
            <a:r>
              <a:rPr lang="it-IT" sz="1200" i="1" kern="1200" dirty="0" smtClean="0">
                <a:solidFill>
                  <a:schemeClr val="tx1"/>
                </a:solidFill>
                <a:latin typeface="+mn-lt"/>
                <a:ea typeface="+mn-ea"/>
                <a:cs typeface="+mn-cs"/>
              </a:rPr>
              <a:t>La teologia mistica della Chiesa d’Oriente</a:t>
            </a:r>
            <a:r>
              <a:rPr lang="it-IT" sz="1200" kern="1200" dirty="0" smtClean="0">
                <a:solidFill>
                  <a:schemeClr val="tx1"/>
                </a:solidFill>
                <a:latin typeface="+mn-lt"/>
                <a:ea typeface="+mn-ea"/>
                <a:cs typeface="+mn-cs"/>
              </a:rPr>
              <a:t>, Il Mulino, Bologna 1967,165).</a:t>
            </a:r>
          </a:p>
          <a:p>
            <a:endParaRPr lang="it-IT" dirty="0"/>
          </a:p>
        </p:txBody>
      </p:sp>
      <p:sp>
        <p:nvSpPr>
          <p:cNvPr id="4" name="Segnaposto numero diapositiva 3"/>
          <p:cNvSpPr>
            <a:spLocks noGrp="1"/>
          </p:cNvSpPr>
          <p:nvPr>
            <p:ph type="sldNum" sz="quarter" idx="10"/>
          </p:nvPr>
        </p:nvSpPr>
        <p:spPr/>
        <p:txBody>
          <a:bodyPr/>
          <a:lstStyle/>
          <a:p>
            <a:fld id="{9D4C35FA-5D36-4419-A8B3-E295C3BD87DB}" type="slidenum">
              <a:rPr lang="it-IT" smtClean="0"/>
              <a:t>2</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92500"/>
          </a:bodyPr>
          <a:lstStyle/>
          <a:p>
            <a:r>
              <a:rPr lang="it-IT" sz="1200" kern="1200" dirty="0" smtClean="0">
                <a:solidFill>
                  <a:schemeClr val="tx1"/>
                </a:solidFill>
                <a:latin typeface="+mn-lt"/>
                <a:ea typeface="+mn-ea"/>
                <a:cs typeface="+mn-cs"/>
              </a:rPr>
              <a:t>Letteralmente, “sinergia” significa “co-azione”, energie congiunte. Questo termine, che è classico nei Padri, tenta di esprimere la novità dell’unione tra Dio e l’uomo in Cristo, più precisamente dell’energia dello Spirito santo che penetra dall’interno l’energia dell’uomo e lo conforma a Cristo. Tutto il realismo della liturgia e della deificazione è in tale sinergia. Infatti, il modello della sinergia è l’azione </a:t>
            </a:r>
            <a:r>
              <a:rPr lang="it-IT" sz="1200" kern="1200" dirty="0" err="1" smtClean="0">
                <a:solidFill>
                  <a:schemeClr val="tx1"/>
                </a:solidFill>
                <a:latin typeface="+mn-lt"/>
                <a:ea typeface="+mn-ea"/>
                <a:cs typeface="+mn-cs"/>
              </a:rPr>
              <a:t>divino-umana</a:t>
            </a:r>
            <a:r>
              <a:rPr lang="it-IT" sz="1200" kern="1200" dirty="0" smtClean="0">
                <a:solidFill>
                  <a:schemeClr val="tx1"/>
                </a:solidFill>
                <a:latin typeface="+mn-lt"/>
                <a:ea typeface="+mn-ea"/>
                <a:cs typeface="+mn-cs"/>
              </a:rPr>
              <a:t> che si combina nella liturgia. Il termine “collaborazione” (che potrebbe venir inteso come equivalente di sinergia) potrebbe far pensare a due forze alla pari messe insieme per svolgere un’operazione in vista di un risultato. L’equivoco starebbe proprio nel pensare che l’energia viene dall’uomo come qualcosa di suo da porre a fianco a ciò che è dello Spirito. A partire dalla liturgia, si potrà invece individuare l’apporto dell’uomo nella capacità di “far spazio” per un’accoglienza libera dello Spirito. «L’intuizione classica della liturgia come “energia del popolo di Dio” [non significa] un’energia che procede dalla Chiesa, accanto a Cristo o dopo di lui, ma la sinergia dell’uomo-Dio comunicata alla Chiesa nello Spirito santo: l’unione senza confusione, il confluire dell’energia del dono e di quella dell’accoglienza, l’incontro verginale e onnipotente delle due gratuità […] La sinergia dello Spirito santo e della Chiesa è una nozione chiave per entrare nel mistero della liturgia. Il suo fondamento è Cristo stesso. Vero Dio e vero uomo, Gesù ha due volontà (contro l’eresia monotelita) e due operazioni o energie (contro il compromesso del </a:t>
            </a:r>
            <a:r>
              <a:rPr lang="it-IT" sz="1200" kern="1200" dirty="0" err="1" smtClean="0">
                <a:solidFill>
                  <a:schemeClr val="tx1"/>
                </a:solidFill>
                <a:latin typeface="+mn-lt"/>
                <a:ea typeface="+mn-ea"/>
                <a:cs typeface="+mn-cs"/>
              </a:rPr>
              <a:t>monoenergismo</a:t>
            </a:r>
            <a:r>
              <a:rPr lang="it-IT" sz="1200" kern="1200" dirty="0" smtClean="0">
                <a:solidFill>
                  <a:schemeClr val="tx1"/>
                </a:solidFill>
                <a:latin typeface="+mn-lt"/>
                <a:ea typeface="+mn-ea"/>
                <a:cs typeface="+mn-cs"/>
              </a:rPr>
              <a:t>), di fatto unite ma indipendenti e senza confusione. Perciò la santità cristiana consiste  nella deificazione della nostra natura in Cristo, nell’unione della nostra volontà a quella del Padre in Cristo, e nella sinergia tra il battezzato e lo Spirito santo in ogni azione vitale. È questo l’amore in atto (cf </a:t>
            </a:r>
            <a:r>
              <a:rPr lang="it-IT" sz="1200" kern="1200" dirty="0" err="1" smtClean="0">
                <a:solidFill>
                  <a:schemeClr val="tx1"/>
                </a:solidFill>
                <a:latin typeface="+mn-lt"/>
                <a:ea typeface="+mn-ea"/>
                <a:cs typeface="+mn-cs"/>
              </a:rPr>
              <a:t>Ef</a:t>
            </a:r>
            <a:r>
              <a:rPr lang="it-IT" sz="1200" kern="1200" dirty="0" smtClean="0">
                <a:solidFill>
                  <a:schemeClr val="tx1"/>
                </a:solidFill>
                <a:latin typeface="+mn-lt"/>
                <a:ea typeface="+mn-ea"/>
                <a:cs typeface="+mn-cs"/>
              </a:rPr>
              <a:t> 2,9-10 e Fil 2,13). Si pensi, a partire da una certa profondità di unione trasformante, alla massima incisiva di Giovanni della Croce: “Dio e la sua opera </a:t>
            </a:r>
            <a:r>
              <a:rPr lang="it-IT" sz="1200" i="1" kern="1200" dirty="0" smtClean="0">
                <a:solidFill>
                  <a:schemeClr val="tx1"/>
                </a:solidFill>
                <a:latin typeface="+mn-lt"/>
                <a:ea typeface="+mn-ea"/>
                <a:cs typeface="+mn-cs"/>
              </a:rPr>
              <a:t>sono</a:t>
            </a:r>
            <a:r>
              <a:rPr lang="it-IT" sz="1200" kern="1200" dirty="0" smtClean="0">
                <a:solidFill>
                  <a:schemeClr val="tx1"/>
                </a:solidFill>
                <a:latin typeface="+mn-lt"/>
                <a:ea typeface="+mn-ea"/>
                <a:cs typeface="+mn-cs"/>
              </a:rPr>
              <a:t> Dio”» (J. </a:t>
            </a:r>
            <a:r>
              <a:rPr lang="it-IT" sz="1200" kern="1200" cap="small" dirty="0" err="1" smtClean="0">
                <a:solidFill>
                  <a:schemeClr val="tx1"/>
                </a:solidFill>
                <a:latin typeface="+mn-lt"/>
                <a:ea typeface="+mn-ea"/>
                <a:cs typeface="+mn-cs"/>
              </a:rPr>
              <a:t>Corbon</a:t>
            </a:r>
            <a:r>
              <a:rPr lang="it-IT" sz="1200" kern="1200" smtClean="0">
                <a:solidFill>
                  <a:schemeClr val="tx1"/>
                </a:solidFill>
                <a:latin typeface="+mn-lt"/>
                <a:ea typeface="+mn-ea"/>
                <a:cs typeface="+mn-cs"/>
              </a:rPr>
              <a:t>, </a:t>
            </a:r>
            <a:r>
              <a:rPr lang="it-IT" sz="1200" i="1" kern="1200" smtClean="0">
                <a:solidFill>
                  <a:schemeClr val="tx1"/>
                </a:solidFill>
                <a:latin typeface="+mn-lt"/>
                <a:ea typeface="+mn-ea"/>
                <a:cs typeface="+mn-cs"/>
              </a:rPr>
              <a:t>Liturgia alla sorgente</a:t>
            </a:r>
            <a:r>
              <a:rPr lang="it-IT" sz="1200" kern="1200" smtClean="0">
                <a:solidFill>
                  <a:schemeClr val="tx1"/>
                </a:solidFill>
                <a:latin typeface="+mn-lt"/>
                <a:ea typeface="+mn-ea"/>
                <a:cs typeface="+mn-cs"/>
              </a:rPr>
              <a:t>, 97.100).</a:t>
            </a:r>
            <a:endParaRPr lang="it-IT"/>
          </a:p>
        </p:txBody>
      </p:sp>
      <p:sp>
        <p:nvSpPr>
          <p:cNvPr id="4" name="Segnaposto numero diapositiva 3"/>
          <p:cNvSpPr>
            <a:spLocks noGrp="1"/>
          </p:cNvSpPr>
          <p:nvPr>
            <p:ph type="sldNum" sz="quarter" idx="10"/>
          </p:nvPr>
        </p:nvSpPr>
        <p:spPr/>
        <p:txBody>
          <a:bodyPr/>
          <a:lstStyle/>
          <a:p>
            <a:fld id="{9D4C35FA-5D36-4419-A8B3-E295C3BD87DB}" type="slidenum">
              <a:rPr lang="it-IT" smtClean="0"/>
              <a:t>3</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851B9222-AAFE-4051-B20B-CB43D110B201}"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6242039-A64F-4152-80DE-10738D8592F3}"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51B9222-AAFE-4051-B20B-CB43D110B201}"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6242039-A64F-4152-80DE-10738D8592F3}"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51B9222-AAFE-4051-B20B-CB43D110B201}"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6242039-A64F-4152-80DE-10738D8592F3}"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51B9222-AAFE-4051-B20B-CB43D110B201}"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6242039-A64F-4152-80DE-10738D8592F3}"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851B9222-AAFE-4051-B20B-CB43D110B201}"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6242039-A64F-4152-80DE-10738D8592F3}"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851B9222-AAFE-4051-B20B-CB43D110B201}"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6242039-A64F-4152-80DE-10738D8592F3}"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851B9222-AAFE-4051-B20B-CB43D110B201}" type="datetimeFigureOut">
              <a:rPr lang="it-IT" smtClean="0"/>
              <a:pPr/>
              <a:t>30/11/16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16242039-A64F-4152-80DE-10738D8592F3}"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851B9222-AAFE-4051-B20B-CB43D110B201}" type="datetimeFigureOut">
              <a:rPr lang="it-IT" smtClean="0"/>
              <a:pPr/>
              <a:t>30/11/16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16242039-A64F-4152-80DE-10738D8592F3}"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51B9222-AAFE-4051-B20B-CB43D110B201}" type="datetimeFigureOut">
              <a:rPr lang="it-IT" smtClean="0"/>
              <a:pPr/>
              <a:t>30/11/16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16242039-A64F-4152-80DE-10738D8592F3}"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51B9222-AAFE-4051-B20B-CB43D110B201}"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6242039-A64F-4152-80DE-10738D8592F3}"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51B9222-AAFE-4051-B20B-CB43D110B201}"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6242039-A64F-4152-80DE-10738D8592F3}"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1B9222-AAFE-4051-B20B-CB43D110B201}" type="datetimeFigureOut">
              <a:rPr lang="it-IT" smtClean="0"/>
              <a:pPr/>
              <a:t>30/11/16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242039-A64F-4152-80DE-10738D8592F3}"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gif"/><Relationship Id="rId3"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eg"/><Relationship Id="rId3"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jpeg"/><Relationship Id="rId3" Type="http://schemas.openxmlformats.org/officeDocument/2006/relationships/image" Target="../media/image1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eg"/><Relationship Id="rId3" Type="http://schemas.openxmlformats.org/officeDocument/2006/relationships/image" Target="../media/image1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hyperlink" Target="#_ftn1"/></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icsrizzoli.it/michelangelo/sites/default/files/images/genesi_creazione-di-adamo-dita.jpg"/>
          <p:cNvPicPr>
            <a:picLocks noChangeAspect="1" noChangeArrowheads="1"/>
          </p:cNvPicPr>
          <p:nvPr/>
        </p:nvPicPr>
        <p:blipFill>
          <a:blip r:embed="rId2" cstate="print"/>
          <a:srcRect/>
          <a:stretch>
            <a:fillRect/>
          </a:stretch>
        </p:blipFill>
        <p:spPr bwMode="auto">
          <a:xfrm>
            <a:off x="104806" y="285728"/>
            <a:ext cx="8896350" cy="5857876"/>
          </a:xfrm>
          <a:prstGeom prst="rect">
            <a:avLst/>
          </a:prstGeom>
          <a:noFill/>
        </p:spPr>
      </p:pic>
      <p:sp>
        <p:nvSpPr>
          <p:cNvPr id="2" name="Rettangolo 1"/>
          <p:cNvSpPr/>
          <p:nvPr/>
        </p:nvSpPr>
        <p:spPr>
          <a:xfrm>
            <a:off x="1500166" y="2215116"/>
            <a:ext cx="6929486" cy="3785652"/>
          </a:xfrm>
          <a:prstGeom prst="rect">
            <a:avLst/>
          </a:prstGeom>
        </p:spPr>
        <p:txBody>
          <a:bodyPr wrap="square">
            <a:spAutoFit/>
          </a:bodyPr>
          <a:lstStyle/>
          <a:p>
            <a:r>
              <a:rPr lang="it-IT" sz="2400" baseline="30000" dirty="0" smtClean="0"/>
              <a:t>4</a:t>
            </a:r>
            <a:r>
              <a:rPr lang="it-IT" sz="2400" dirty="0" smtClean="0"/>
              <a:t> Quando vedo i tuoi cieli, opera delle tue dita,</a:t>
            </a:r>
            <a:br>
              <a:rPr lang="it-IT" sz="2400" dirty="0" smtClean="0"/>
            </a:br>
            <a:r>
              <a:rPr lang="it-IT" sz="2400" dirty="0" smtClean="0"/>
              <a:t>la luna e le stelle che tu hai fissato,</a:t>
            </a:r>
          </a:p>
          <a:p>
            <a:r>
              <a:rPr lang="it-IT" sz="2400" baseline="30000" dirty="0" smtClean="0"/>
              <a:t>5</a:t>
            </a:r>
            <a:r>
              <a:rPr lang="it-IT" sz="2400" dirty="0" smtClean="0"/>
              <a:t> che cosa è mai l'uomo perché di lui ti ricordi,</a:t>
            </a:r>
            <a:br>
              <a:rPr lang="it-IT" sz="2400" dirty="0" smtClean="0"/>
            </a:br>
            <a:r>
              <a:rPr lang="it-IT" sz="2400" dirty="0" smtClean="0"/>
              <a:t>il figlio dell'uomo, perché te ne curi?</a:t>
            </a:r>
          </a:p>
          <a:p>
            <a:r>
              <a:rPr lang="it-IT" sz="2400" baseline="30000" dirty="0" smtClean="0"/>
              <a:t>6</a:t>
            </a:r>
            <a:r>
              <a:rPr lang="it-IT" sz="2400" dirty="0" smtClean="0"/>
              <a:t> Davvero l'hai fatto poco meno di un dio,</a:t>
            </a:r>
            <a:br>
              <a:rPr lang="it-IT" sz="2400" dirty="0" smtClean="0"/>
            </a:br>
            <a:r>
              <a:rPr lang="it-IT" sz="2400" dirty="0" smtClean="0"/>
              <a:t>di gloria e di onore lo hai coronato.</a:t>
            </a:r>
          </a:p>
          <a:p>
            <a:r>
              <a:rPr lang="it-IT" sz="2400" baseline="30000" dirty="0" smtClean="0"/>
              <a:t>7</a:t>
            </a:r>
            <a:r>
              <a:rPr lang="it-IT" sz="2400" dirty="0" smtClean="0"/>
              <a:t> Gli hai dato potere sulle opere delle tue mani,</a:t>
            </a:r>
            <a:br>
              <a:rPr lang="it-IT" sz="2400" dirty="0" smtClean="0"/>
            </a:br>
            <a:r>
              <a:rPr lang="it-IT" sz="2400" dirty="0" smtClean="0"/>
              <a:t>tutto hai posto sotto i suoi piedi:</a:t>
            </a:r>
            <a:r>
              <a:rPr lang="it-IT" sz="2400" baseline="30000" dirty="0" smtClean="0"/>
              <a:t>1</a:t>
            </a:r>
          </a:p>
          <a:p>
            <a:r>
              <a:rPr lang="it-IT" sz="2400" baseline="30000" dirty="0" smtClean="0"/>
              <a:t>0</a:t>
            </a:r>
            <a:r>
              <a:rPr lang="it-IT" sz="2400" dirty="0" smtClean="0"/>
              <a:t> O Signore, </a:t>
            </a:r>
            <a:r>
              <a:rPr lang="it-IT" sz="2400" dirty="0" err="1" smtClean="0"/>
              <a:t>Signore</a:t>
            </a:r>
            <a:r>
              <a:rPr lang="it-IT" sz="2400" dirty="0" smtClean="0"/>
              <a:t> nostro,</a:t>
            </a:r>
            <a:br>
              <a:rPr lang="it-IT" sz="2400" dirty="0" smtClean="0"/>
            </a:br>
            <a:r>
              <a:rPr lang="it-IT" sz="2400" dirty="0" smtClean="0"/>
              <a:t>quanto è mirabile il tuo nome su tutta la terra!</a:t>
            </a:r>
            <a:endParaRPr lang="it-IT"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boscoAmicheDiNaomi.jpg"/>
          <p:cNvPicPr>
            <a:picLocks noChangeAspect="1"/>
          </p:cNvPicPr>
          <p:nvPr/>
        </p:nvPicPr>
        <p:blipFill>
          <a:blip r:embed="rId2" cstate="print"/>
          <a:stretch>
            <a:fillRect/>
          </a:stretch>
        </p:blipFill>
        <p:spPr>
          <a:xfrm>
            <a:off x="285720" y="375025"/>
            <a:ext cx="5500716" cy="4125537"/>
          </a:xfrm>
          <a:prstGeom prst="rect">
            <a:avLst/>
          </a:prstGeom>
        </p:spPr>
      </p:pic>
      <p:sp>
        <p:nvSpPr>
          <p:cNvPr id="1025" name="Rectangle 1"/>
          <p:cNvSpPr>
            <a:spLocks noChangeArrowheads="1"/>
          </p:cNvSpPr>
          <p:nvPr/>
        </p:nvSpPr>
        <p:spPr bwMode="auto">
          <a:xfrm>
            <a:off x="785786" y="4786322"/>
            <a:ext cx="7358082"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È mediante l’azione dello Spirito Santo che noi entriamo in rapporto con Dio – Trinità.</a:t>
            </a:r>
            <a:endParaRPr kumimoji="0" lang="it-IT"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È un rapporto di “divinizzazione”, di “partecipazione della divina natura”(2Let. di Pietro1,4).</a:t>
            </a:r>
            <a:endParaRPr kumimoji="0" lang="it-IT"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Lo spirito cioè donandosi al cristiano, lo divinizza, lo rende partecipe della natura divina.</a:t>
            </a:r>
            <a:endParaRPr kumimoji="0" lang="it-IT" sz="2000" b="0" i="0" u="none" strike="noStrike" cap="none" normalizeH="0" baseline="0" dirty="0" smtClean="0">
              <a:ln>
                <a:noFill/>
              </a:ln>
              <a:solidFill>
                <a:schemeClr val="tx1"/>
              </a:solidFill>
              <a:effectLst/>
            </a:endParaRPr>
          </a:p>
        </p:txBody>
      </p:sp>
      <p:sp>
        <p:nvSpPr>
          <p:cNvPr id="4" name="Rettangolo 3"/>
          <p:cNvSpPr/>
          <p:nvPr/>
        </p:nvSpPr>
        <p:spPr>
          <a:xfrm>
            <a:off x="1214414" y="357166"/>
            <a:ext cx="6929454" cy="1323439"/>
          </a:xfrm>
          <a:prstGeom prst="rect">
            <a:avLst/>
          </a:prstGeom>
        </p:spPr>
        <p:txBody>
          <a:bodyPr wrap="square">
            <a:spAutoFit/>
          </a:bodyPr>
          <a:lstStyle/>
          <a:p>
            <a:pPr lvl="0" fontAlgn="base">
              <a:spcBef>
                <a:spcPct val="0"/>
              </a:spcBef>
              <a:spcAft>
                <a:spcPct val="0"/>
              </a:spcAft>
            </a:pPr>
            <a:r>
              <a:rPr lang="it-IT" sz="4000" b="1" dirty="0" smtClean="0">
                <a:latin typeface="+mj-lt"/>
                <a:ea typeface="Times New Roman" pitchFamily="18" charset="0"/>
                <a:cs typeface="Times New Roman" pitchFamily="18" charset="0"/>
              </a:rPr>
              <a:t>La santificazione è solo opera dello Spirito Santo?</a:t>
            </a:r>
            <a:endParaRPr lang="it-IT" sz="4000" dirty="0" smtClean="0">
              <a:latin typeface="+mj-lt"/>
            </a:endParaRPr>
          </a:p>
        </p:txBody>
      </p:sp>
      <p:sp>
        <p:nvSpPr>
          <p:cNvPr id="6" name="Rettangolo 5"/>
          <p:cNvSpPr/>
          <p:nvPr/>
        </p:nvSpPr>
        <p:spPr>
          <a:xfrm>
            <a:off x="5857884" y="1785926"/>
            <a:ext cx="2857488" cy="2523768"/>
          </a:xfrm>
          <a:prstGeom prst="rect">
            <a:avLst/>
          </a:prstGeom>
        </p:spPr>
        <p:txBody>
          <a:bodyPr wrap="square">
            <a:spAutoFit/>
          </a:bodyPr>
          <a:lstStyle/>
          <a:p>
            <a:pPr lvl="0" eaLnBrk="0" fontAlgn="base" hangingPunct="0">
              <a:spcBef>
                <a:spcPct val="0"/>
              </a:spcBef>
              <a:spcAft>
                <a:spcPct val="0"/>
              </a:spcAft>
            </a:pPr>
            <a:r>
              <a:rPr lang="it-IT" sz="2800" dirty="0" smtClean="0">
                <a:latin typeface="Arial" pitchFamily="34" charset="0"/>
                <a:ea typeface="Times New Roman" pitchFamily="18" charset="0"/>
                <a:cs typeface="Times New Roman" pitchFamily="18" charset="0"/>
              </a:rPr>
              <a:t>“Senza lo Spirito Santo noi siamo estranei e lontani alla Divinità” </a:t>
            </a:r>
          </a:p>
          <a:p>
            <a:pPr lvl="0" algn="r" eaLnBrk="0" fontAlgn="base" hangingPunct="0">
              <a:spcBef>
                <a:spcPct val="0"/>
              </a:spcBef>
              <a:spcAft>
                <a:spcPct val="0"/>
              </a:spcAft>
            </a:pPr>
            <a:r>
              <a:rPr lang="it-IT" dirty="0" smtClean="0">
                <a:latin typeface="Arial" pitchFamily="34" charset="0"/>
                <a:ea typeface="Times New Roman" pitchFamily="18" charset="0"/>
                <a:cs typeface="Times New Roman" pitchFamily="18" charset="0"/>
              </a:rPr>
              <a:t>(sant’</a:t>
            </a:r>
            <a:r>
              <a:rPr lang="it-IT" dirty="0" err="1" smtClean="0">
                <a:latin typeface="Arial" pitchFamily="34" charset="0"/>
                <a:ea typeface="Times New Roman" pitchFamily="18" charset="0"/>
                <a:cs typeface="Times New Roman" pitchFamily="18" charset="0"/>
              </a:rPr>
              <a:t>Atanasio</a:t>
            </a:r>
            <a:r>
              <a:rPr lang="it-IT" dirty="0" smtClean="0">
                <a:latin typeface="Arial" pitchFamily="34" charset="0"/>
                <a:ea typeface="Times New Roman" pitchFamily="18" charset="0"/>
                <a:cs typeface="Times New Roman" pitchFamily="18" charset="0"/>
              </a:rPr>
              <a:t>)</a:t>
            </a:r>
            <a:endParaRPr lang="it-IT" sz="1600" dirty="0" smtClean="0">
              <a:latin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ll.gif"/>
          <p:cNvPicPr>
            <a:picLocks noChangeAspect="1"/>
          </p:cNvPicPr>
          <p:nvPr/>
        </p:nvPicPr>
        <p:blipFill>
          <a:blip r:embed="rId2" cstate="print"/>
          <a:stretch>
            <a:fillRect/>
          </a:stretch>
        </p:blipFill>
        <p:spPr>
          <a:xfrm>
            <a:off x="357158" y="214291"/>
            <a:ext cx="8501122" cy="3786214"/>
          </a:xfrm>
          <a:prstGeom prst="rect">
            <a:avLst/>
          </a:prstGeom>
        </p:spPr>
      </p:pic>
      <p:pic>
        <p:nvPicPr>
          <p:cNvPr id="6146" name="Picture 2" descr="http://www.emsf.rai.it/gadamer/interviste/08_agostino/ST_AUGUSTINE.jpg"/>
          <p:cNvPicPr>
            <a:picLocks noChangeAspect="1" noChangeArrowheads="1"/>
          </p:cNvPicPr>
          <p:nvPr/>
        </p:nvPicPr>
        <p:blipFill>
          <a:blip r:embed="rId3" cstate="print"/>
          <a:srcRect/>
          <a:stretch>
            <a:fillRect/>
          </a:stretch>
        </p:blipFill>
        <p:spPr bwMode="auto">
          <a:xfrm>
            <a:off x="6500826" y="2686073"/>
            <a:ext cx="2514600" cy="4029075"/>
          </a:xfrm>
          <a:prstGeom prst="rect">
            <a:avLst/>
          </a:prstGeom>
          <a:noFill/>
        </p:spPr>
      </p:pic>
      <p:sp>
        <p:nvSpPr>
          <p:cNvPr id="23553" name="Rectangle 1"/>
          <p:cNvSpPr>
            <a:spLocks noChangeArrowheads="1"/>
          </p:cNvSpPr>
          <p:nvPr/>
        </p:nvSpPr>
        <p:spPr bwMode="auto">
          <a:xfrm>
            <a:off x="71406" y="4071942"/>
            <a:ext cx="8001056"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Lo scopo del cristiano è la sua </a:t>
            </a:r>
            <a:r>
              <a:rPr kumimoji="0" lang="it-IT" sz="2000" i="1" u="none" strike="noStrike" cap="none" normalizeH="0" baseline="0" dirty="0" smtClean="0">
                <a:ln>
                  <a:noFill/>
                </a:ln>
                <a:solidFill>
                  <a:schemeClr val="tx1"/>
                </a:solidFill>
                <a:effectLst/>
                <a:ea typeface="Times New Roman" pitchFamily="18" charset="0"/>
                <a:cs typeface="Times New Roman" pitchFamily="18" charset="0"/>
              </a:rPr>
              <a:t>santificazione</a:t>
            </a: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ea typeface="Times New Roman" pitchFamily="18" charset="0"/>
                <a:cs typeface="Times New Roman" pitchFamily="18" charset="0"/>
              </a:rPr>
              <a:t>il raggiungimento della santità grazie all’opera redentrice di Cristo</a:t>
            </a: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Verbo incarnato.</a:t>
            </a:r>
            <a:endParaRPr kumimoji="0" lang="it-IT"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“Dio ti vuol far Dio non per natura come è colui che ha generato,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ma per dono e per adozione.</a:t>
            </a:r>
            <a:endParaRPr kumimoji="0" lang="it-IT" sz="2000" b="0" i="0" u="none" strike="noStrike" cap="none" normalizeH="0" baseline="0" dirty="0" smtClean="0">
              <a:ln>
                <a:noFill/>
              </a:ln>
              <a:solidFill>
                <a:schemeClr val="tx1"/>
              </a:solidFill>
              <a:effectLst/>
            </a:endParaRPr>
          </a:p>
          <a:p>
            <a:pPr lvl="0" fontAlgn="base">
              <a:spcBef>
                <a:spcPct val="0"/>
              </a:spcBef>
              <a:spcAft>
                <a:spcPct val="0"/>
              </a:spcAft>
            </a:pP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“Come per l’umanità egli è divenuto partecipe della tua mortalità, </a:t>
            </a:r>
          </a:p>
          <a:p>
            <a:pPr lvl="0" fontAlgn="base">
              <a:spcBef>
                <a:spcPct val="0"/>
              </a:spcBef>
              <a:spcAft>
                <a:spcPct val="0"/>
              </a:spcAft>
            </a:pP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così per l’elevazione ti ha reso partecipe della sua immortalità”. </a:t>
            </a:r>
          </a:p>
          <a:p>
            <a:pPr lvl="0" algn="r" fontAlgn="base">
              <a:spcBef>
                <a:spcPct val="0"/>
              </a:spcBef>
              <a:spcAft>
                <a:spcPct val="0"/>
              </a:spcAft>
            </a:pP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(sant’Agostino).</a:t>
            </a:r>
            <a:r>
              <a:rPr lang="it-IT" sz="2000" dirty="0" smtClean="0">
                <a:solidFill>
                  <a:prstClr val="black"/>
                </a:solidFill>
                <a:ea typeface="Times New Roman" pitchFamily="18" charset="0"/>
                <a:cs typeface="Times New Roman" pitchFamily="18" charset="0"/>
              </a:rPr>
              <a:t> </a:t>
            </a:r>
          </a:p>
          <a:p>
            <a:pPr lvl="0" fontAlgn="base">
              <a:spcBef>
                <a:spcPct val="0"/>
              </a:spcBef>
              <a:spcAft>
                <a:spcPct val="0"/>
              </a:spcAft>
            </a:pPr>
            <a:endParaRPr lang="it-IT" sz="2000" dirty="0" smtClean="0">
              <a:solidFill>
                <a:prstClr val="black"/>
              </a:solidFill>
              <a:ea typeface="Times New Roman" pitchFamily="18" charset="0"/>
              <a:cs typeface="Times New Roman" pitchFamily="18" charset="0"/>
            </a:endParaRPr>
          </a:p>
          <a:p>
            <a:pPr eaLnBrk="0" fontAlgn="base" hangingPunct="0">
              <a:spcBef>
                <a:spcPct val="0"/>
              </a:spcBef>
              <a:spcAft>
                <a:spcPct val="0"/>
              </a:spcAft>
            </a:pPr>
            <a:endParaRPr kumimoji="0" lang="it-IT" sz="1800" b="0" i="0" u="none" strike="noStrike" cap="none" normalizeH="0" baseline="0" dirty="0" smtClean="0">
              <a:ln>
                <a:noFill/>
              </a:ln>
              <a:solidFill>
                <a:schemeClr val="tx1"/>
              </a:solidFill>
              <a:effectLst/>
            </a:endParaRPr>
          </a:p>
        </p:txBody>
      </p:sp>
      <p:sp>
        <p:nvSpPr>
          <p:cNvPr id="5" name="Rettangolo 4"/>
          <p:cNvSpPr/>
          <p:nvPr/>
        </p:nvSpPr>
        <p:spPr>
          <a:xfrm>
            <a:off x="1478285" y="720850"/>
            <a:ext cx="6594177" cy="707886"/>
          </a:xfrm>
          <a:prstGeom prst="rect">
            <a:avLst/>
          </a:prstGeom>
        </p:spPr>
        <p:txBody>
          <a:bodyPr wrap="none">
            <a:spAutoFit/>
          </a:bodyPr>
          <a:lstStyle/>
          <a:p>
            <a:pPr lvl="0" fontAlgn="base">
              <a:spcBef>
                <a:spcPct val="0"/>
              </a:spcBef>
              <a:spcAft>
                <a:spcPct val="0"/>
              </a:spcAft>
            </a:pPr>
            <a:r>
              <a:rPr lang="it-IT" sz="4000" b="1" dirty="0" smtClean="0">
                <a:ea typeface="Times New Roman" pitchFamily="18" charset="0"/>
                <a:cs typeface="Times New Roman" pitchFamily="18" charset="0"/>
              </a:rPr>
              <a:t>A cosa serve la santificazione?</a:t>
            </a:r>
            <a:endParaRPr lang="it-IT" sz="4000" dirty="0" smtClean="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212boyo.jpg"/>
          <p:cNvPicPr>
            <a:picLocks noChangeAspect="1"/>
          </p:cNvPicPr>
          <p:nvPr/>
        </p:nvPicPr>
        <p:blipFill>
          <a:blip r:embed="rId2" cstate="print">
            <a:lum bright="26000"/>
          </a:blip>
          <a:stretch>
            <a:fillRect/>
          </a:stretch>
        </p:blipFill>
        <p:spPr>
          <a:xfrm>
            <a:off x="357158" y="267867"/>
            <a:ext cx="8572560" cy="6429421"/>
          </a:xfrm>
          <a:prstGeom prst="rect">
            <a:avLst/>
          </a:prstGeom>
        </p:spPr>
      </p:pic>
      <p:sp>
        <p:nvSpPr>
          <p:cNvPr id="2" name="Rettangolo 1"/>
          <p:cNvSpPr/>
          <p:nvPr/>
        </p:nvSpPr>
        <p:spPr>
          <a:xfrm>
            <a:off x="500034" y="4325503"/>
            <a:ext cx="4786314" cy="1938992"/>
          </a:xfrm>
          <a:prstGeom prst="rect">
            <a:avLst/>
          </a:prstGeom>
        </p:spPr>
        <p:txBody>
          <a:bodyPr wrap="square">
            <a:spAutoFit/>
          </a:bodyPr>
          <a:lstStyle/>
          <a:p>
            <a:r>
              <a:rPr lang="it-IT" sz="2000" dirty="0" smtClean="0"/>
              <a:t>Egli si è fatto carne, ha cioè assunto la nostra natura pur restando Dio, </a:t>
            </a:r>
          </a:p>
          <a:p>
            <a:r>
              <a:rPr lang="it-IT" sz="2000" dirty="0" smtClean="0"/>
              <a:t>per renderci partecipi della sua divinità.</a:t>
            </a:r>
          </a:p>
          <a:p>
            <a:r>
              <a:rPr lang="it-IT" sz="2000" dirty="0" smtClean="0"/>
              <a:t>L’Eucaristia è il mezzo atto a produrre la grazia dell’unione divina, </a:t>
            </a:r>
          </a:p>
          <a:p>
            <a:r>
              <a:rPr lang="it-IT" sz="2000" dirty="0" smtClean="0"/>
              <a:t>infatti nell’Eucaristia il credente ….. </a:t>
            </a:r>
            <a:endParaRPr lang="it-IT" sz="2000" dirty="0"/>
          </a:p>
        </p:txBody>
      </p:sp>
      <p:sp>
        <p:nvSpPr>
          <p:cNvPr id="5" name="Rettangolo 4"/>
          <p:cNvSpPr/>
          <p:nvPr/>
        </p:nvSpPr>
        <p:spPr>
          <a:xfrm>
            <a:off x="642910" y="571480"/>
            <a:ext cx="5715040" cy="1631216"/>
          </a:xfrm>
          <a:prstGeom prst="rect">
            <a:avLst/>
          </a:prstGeom>
        </p:spPr>
        <p:txBody>
          <a:bodyPr wrap="square">
            <a:spAutoFit/>
          </a:bodyPr>
          <a:lstStyle/>
          <a:p>
            <a:r>
              <a:rPr lang="it-IT" sz="2000" dirty="0" smtClean="0"/>
              <a:t>È nel Battesimo che lo Spirito Santo ci è donato, </a:t>
            </a:r>
          </a:p>
          <a:p>
            <a:r>
              <a:rPr lang="it-IT" sz="2000" dirty="0" smtClean="0"/>
              <a:t>che noi diventiamo tempio di Dio </a:t>
            </a:r>
          </a:p>
          <a:p>
            <a:r>
              <a:rPr lang="it-IT" sz="2000" dirty="0" smtClean="0"/>
              <a:t>e che comincia l’opera della nostra santificazione </a:t>
            </a:r>
          </a:p>
          <a:p>
            <a:r>
              <a:rPr lang="it-IT" sz="2000" dirty="0" smtClean="0"/>
              <a:t>e la divinizzazione che lo Spirito Santo opera nel credente è frutto della grazia redentrice di Cristo.</a:t>
            </a:r>
            <a:endParaRPr lang="it-IT" sz="2000" dirty="0"/>
          </a:p>
        </p:txBody>
      </p:sp>
      <p:pic>
        <p:nvPicPr>
          <p:cNvPr id="6" name="Immagine 5" descr="002.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00694" y="4572008"/>
            <a:ext cx="3143272" cy="2071702"/>
          </a:xfrm>
          <a:prstGeom prst="rect">
            <a:avLst/>
          </a:prstGeom>
        </p:spPr>
      </p:pic>
      <p:sp>
        <p:nvSpPr>
          <p:cNvPr id="7" name="Rettangolo 6"/>
          <p:cNvSpPr/>
          <p:nvPr/>
        </p:nvSpPr>
        <p:spPr>
          <a:xfrm rot="21098056">
            <a:off x="956367" y="2892112"/>
            <a:ext cx="7417543"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5400" b="1" cap="none" spc="0" dirty="0" smtClean="0">
                <a:ln w="11430"/>
                <a:solidFill>
                  <a:srgbClr val="FF0000"/>
                </a:solidFill>
                <a:effectLst>
                  <a:outerShdw blurRad="50800" dist="39000" dir="5460000" algn="tl">
                    <a:srgbClr val="000000">
                      <a:alpha val="38000"/>
                    </a:srgbClr>
                  </a:outerShdw>
                </a:effectLst>
              </a:rPr>
              <a:t>“diviene ciò che mangia”.</a:t>
            </a:r>
            <a:endParaRPr lang="it-IT" sz="5400" b="1" cap="none" spc="0" dirty="0">
              <a:ln w="11430"/>
              <a:solidFill>
                <a:srgbClr val="FF0000"/>
              </a:solidFill>
              <a:effectLst>
                <a:outerShdw blurRad="50800" dist="39000" dir="5460000" algn="tl">
                  <a:srgbClr val="000000">
                    <a:alpha val="38000"/>
                  </a:srgbClr>
                </a:outerShdw>
              </a:effectLs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Bottom)">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raggio_di_sole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14744" y="618578"/>
            <a:ext cx="5274215" cy="3953430"/>
          </a:xfrm>
          <a:prstGeom prst="rect">
            <a:avLst/>
          </a:prstGeom>
        </p:spPr>
      </p:pic>
      <p:sp>
        <p:nvSpPr>
          <p:cNvPr id="2" name="Rettangolo 1"/>
          <p:cNvSpPr/>
          <p:nvPr/>
        </p:nvSpPr>
        <p:spPr>
          <a:xfrm>
            <a:off x="500034" y="4633280"/>
            <a:ext cx="8001056" cy="1938992"/>
          </a:xfrm>
          <a:prstGeom prst="rect">
            <a:avLst/>
          </a:prstGeom>
        </p:spPr>
        <p:txBody>
          <a:bodyPr wrap="square">
            <a:spAutoFit/>
          </a:bodyPr>
          <a:lstStyle/>
          <a:p>
            <a:r>
              <a:rPr lang="it-IT" sz="2000" dirty="0" smtClean="0"/>
              <a:t>Per san Tommaso la divinizzazione del credente non consiste soltanto in un’assimilazione e in una conformità a Dio, ma in una </a:t>
            </a:r>
          </a:p>
          <a:p>
            <a:pPr algn="ctr"/>
            <a:r>
              <a:rPr lang="it-IT" sz="2000" b="1" dirty="0" smtClean="0"/>
              <a:t>partecipazione della natura divina.</a:t>
            </a:r>
            <a:endParaRPr lang="it-IT" sz="2000" dirty="0" smtClean="0"/>
          </a:p>
          <a:p>
            <a:r>
              <a:rPr lang="it-IT" sz="2000" dirty="0" smtClean="0"/>
              <a:t>Questa partecipazione è frutto dell’amore di Dio: un amore  speciale che ha per termine un bene soprannaturale e di cui l’uomo è assolutamente indegno: </a:t>
            </a:r>
            <a:r>
              <a:rPr lang="it-IT" sz="2000" b="1" dirty="0" smtClean="0"/>
              <a:t>la vita eterna.</a:t>
            </a:r>
            <a:endParaRPr lang="it-IT" sz="2000" dirty="0"/>
          </a:p>
        </p:txBody>
      </p:sp>
      <p:sp>
        <p:nvSpPr>
          <p:cNvPr id="4" name="Rettangolo 3"/>
          <p:cNvSpPr/>
          <p:nvPr/>
        </p:nvSpPr>
        <p:spPr>
          <a:xfrm>
            <a:off x="35204" y="77908"/>
            <a:ext cx="4179606" cy="707886"/>
          </a:xfrm>
          <a:prstGeom prst="rect">
            <a:avLst/>
          </a:prstGeom>
        </p:spPr>
        <p:txBody>
          <a:bodyPr wrap="none">
            <a:spAutoFit/>
          </a:bodyPr>
          <a:lstStyle/>
          <a:p>
            <a:r>
              <a:rPr lang="it-IT" sz="4000" dirty="0" smtClean="0">
                <a:latin typeface="+mj-lt"/>
              </a:rPr>
              <a:t>Che cos’è la grazia?</a:t>
            </a:r>
          </a:p>
        </p:txBody>
      </p:sp>
      <p:sp>
        <p:nvSpPr>
          <p:cNvPr id="5" name="Rettangolo 4"/>
          <p:cNvSpPr/>
          <p:nvPr/>
        </p:nvSpPr>
        <p:spPr>
          <a:xfrm>
            <a:off x="142844" y="857232"/>
            <a:ext cx="3643338" cy="3170099"/>
          </a:xfrm>
          <a:prstGeom prst="rect">
            <a:avLst/>
          </a:prstGeom>
        </p:spPr>
        <p:txBody>
          <a:bodyPr wrap="square">
            <a:spAutoFit/>
          </a:bodyPr>
          <a:lstStyle/>
          <a:p>
            <a:r>
              <a:rPr lang="it-IT" sz="2000" dirty="0" smtClean="0"/>
              <a:t>La grazia, dice san </a:t>
            </a:r>
            <a:r>
              <a:rPr lang="it-IT" sz="2000" dirty="0" err="1" smtClean="0"/>
              <a:t>Bonaventura</a:t>
            </a:r>
            <a:r>
              <a:rPr lang="it-IT" sz="2000" dirty="0" smtClean="0"/>
              <a:t>, </a:t>
            </a:r>
          </a:p>
          <a:p>
            <a:r>
              <a:rPr lang="it-IT" sz="2000" b="1" dirty="0" smtClean="0"/>
              <a:t>è un influsso spirituale procedente da Dio nell’anima</a:t>
            </a:r>
            <a:r>
              <a:rPr lang="it-IT" sz="2000" dirty="0" smtClean="0"/>
              <a:t>, in virtù del quale Dio assimila ogni anima a se stesso e lo conforma a sé.</a:t>
            </a:r>
          </a:p>
          <a:p>
            <a:r>
              <a:rPr lang="it-IT" sz="2000" dirty="0" smtClean="0"/>
              <a:t>La grazia rende l’anima conforme alla Trinità, facendone una sposa di Cristo, una figlia del Padre e un tempio dello Spirito Santo.</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cielo_208665.jpg"/>
          <p:cNvPicPr>
            <a:picLocks noChangeAspect="1"/>
          </p:cNvPicPr>
          <p:nvPr/>
        </p:nvPicPr>
        <p:blipFill>
          <a:blip r:embed="rId2" cstate="print">
            <a:lum bright="34000" contrast="34000"/>
          </a:blip>
          <a:stretch>
            <a:fillRect/>
          </a:stretch>
        </p:blipFill>
        <p:spPr>
          <a:xfrm>
            <a:off x="428596" y="317384"/>
            <a:ext cx="8429684" cy="6330528"/>
          </a:xfrm>
          <a:prstGeom prst="rect">
            <a:avLst/>
          </a:prstGeom>
        </p:spPr>
      </p:pic>
      <p:sp>
        <p:nvSpPr>
          <p:cNvPr id="2" name="Rettangolo 1"/>
          <p:cNvSpPr/>
          <p:nvPr/>
        </p:nvSpPr>
        <p:spPr>
          <a:xfrm>
            <a:off x="1000100" y="474345"/>
            <a:ext cx="7215238" cy="6401753"/>
          </a:xfrm>
          <a:prstGeom prst="rect">
            <a:avLst/>
          </a:prstGeom>
        </p:spPr>
        <p:txBody>
          <a:bodyPr wrap="square">
            <a:spAutoFit/>
          </a:bodyPr>
          <a:lstStyle/>
          <a:p>
            <a:r>
              <a:rPr lang="it-IT" sz="2800" dirty="0" smtClean="0"/>
              <a:t>Dunque pur nella sua piccolezza e miseria, </a:t>
            </a:r>
          </a:p>
          <a:p>
            <a:r>
              <a:rPr lang="it-IT" sz="2800" dirty="0" smtClean="0"/>
              <a:t>di cui è segno il peccato che lo ferisce  e lo rende schiavo del male, l’uomo è chiamato a partecipare alla natura stessa di Dio, ad essere figlio di Dio non in senso metaforico ma reale, e quindi ad essere partecipe di ciò che è di Dio, della sua vita e della sua felicità eterna.</a:t>
            </a:r>
          </a:p>
          <a:p>
            <a:endParaRPr lang="it-IT" sz="2800" dirty="0" smtClean="0"/>
          </a:p>
          <a:p>
            <a:r>
              <a:rPr lang="it-IT" sz="2800" dirty="0" smtClean="0"/>
              <a:t>Se l’uomo aspira all’ eternità e senza che con le sue forze possa realizzare tale aspirazione, Dio nella sua infinita bontà viene in suo aiuto col dono della grazia: dono che lo libera dal male e lo trasforma nel più profondo del suo essere, elevandolo alla dignità di figlio di Dio.</a:t>
            </a:r>
          </a:p>
          <a:p>
            <a:endParaRPr lang="it-IT"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blog.netafim.it/wp-content/uploads/2011/10/Fonte-acqu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29124" y="1357298"/>
            <a:ext cx="4324345" cy="3243259"/>
          </a:xfrm>
          <a:prstGeom prst="rect">
            <a:avLst/>
          </a:prstGeom>
          <a:noFill/>
        </p:spPr>
      </p:pic>
      <p:sp>
        <p:nvSpPr>
          <p:cNvPr id="2" name="Rettangolo 1"/>
          <p:cNvSpPr/>
          <p:nvPr/>
        </p:nvSpPr>
        <p:spPr>
          <a:xfrm>
            <a:off x="428596" y="180402"/>
            <a:ext cx="8501122" cy="6463308"/>
          </a:xfrm>
          <a:prstGeom prst="rect">
            <a:avLst/>
          </a:prstGeom>
        </p:spPr>
        <p:txBody>
          <a:bodyPr wrap="square">
            <a:spAutoFit/>
          </a:bodyPr>
          <a:lstStyle/>
          <a:p>
            <a:r>
              <a:rPr lang="it-IT" b="1" dirty="0" smtClean="0"/>
              <a:t>63</a:t>
            </a:r>
          </a:p>
          <a:p>
            <a:r>
              <a:rPr lang="it-IT" b="1" dirty="0" smtClean="0"/>
              <a:t>Fame e sete di Dio</a:t>
            </a:r>
          </a:p>
          <a:p>
            <a:r>
              <a:rPr lang="it-IT" i="1" baseline="30000" dirty="0" smtClean="0"/>
              <a:t>1</a:t>
            </a:r>
            <a:r>
              <a:rPr lang="it-IT" i="1" dirty="0" smtClean="0"/>
              <a:t> Salmo. Di Davide, quando era nel deserto di Giuda.</a:t>
            </a:r>
            <a:br>
              <a:rPr lang="it-IT" i="1" dirty="0" smtClean="0"/>
            </a:br>
            <a:r>
              <a:rPr lang="it-IT" i="1" dirty="0" smtClean="0"/>
              <a:t/>
            </a:r>
            <a:br>
              <a:rPr lang="it-IT" i="1" dirty="0" smtClean="0"/>
            </a:br>
            <a:r>
              <a:rPr lang="it-IT" i="1" baseline="30000" dirty="0" smtClean="0"/>
              <a:t>2</a:t>
            </a:r>
            <a:r>
              <a:rPr lang="it-IT" i="1" dirty="0" smtClean="0"/>
              <a:t> O Dio, tu sei il mio Dio,</a:t>
            </a:r>
            <a:br>
              <a:rPr lang="it-IT" i="1" dirty="0" smtClean="0"/>
            </a:br>
            <a:r>
              <a:rPr lang="it-IT" i="1" dirty="0" smtClean="0"/>
              <a:t>dall'aurora io ti cerco,</a:t>
            </a:r>
            <a:br>
              <a:rPr lang="it-IT" i="1" dirty="0" smtClean="0"/>
            </a:br>
            <a:r>
              <a:rPr lang="it-IT" i="1" dirty="0" smtClean="0"/>
              <a:t>ha sete di te l'anima mia,</a:t>
            </a:r>
            <a:br>
              <a:rPr lang="it-IT" i="1" dirty="0" smtClean="0"/>
            </a:br>
            <a:r>
              <a:rPr lang="it-IT" i="1" dirty="0" smtClean="0"/>
              <a:t>desidera te la mia carne</a:t>
            </a:r>
            <a:br>
              <a:rPr lang="it-IT" i="1" dirty="0" smtClean="0"/>
            </a:br>
            <a:r>
              <a:rPr lang="it-IT" i="1" dirty="0" smtClean="0"/>
              <a:t>in terra arida, assetata, senz'acqua.</a:t>
            </a:r>
          </a:p>
          <a:p>
            <a:r>
              <a:rPr lang="it-IT" baseline="30000" dirty="0" smtClean="0"/>
              <a:t>3</a:t>
            </a:r>
            <a:r>
              <a:rPr lang="it-IT" dirty="0" smtClean="0"/>
              <a:t> Così nel santuario ti ho contemplato,</a:t>
            </a:r>
            <a:br>
              <a:rPr lang="it-IT" dirty="0" smtClean="0"/>
            </a:br>
            <a:r>
              <a:rPr lang="it-IT" dirty="0" smtClean="0"/>
              <a:t>guardando la tua potenza e la tua gloria.</a:t>
            </a:r>
          </a:p>
          <a:p>
            <a:r>
              <a:rPr lang="it-IT" baseline="30000" dirty="0" smtClean="0"/>
              <a:t>4</a:t>
            </a:r>
            <a:r>
              <a:rPr lang="it-IT" dirty="0" smtClean="0"/>
              <a:t> Poiché il tuo amore vale più della vita,</a:t>
            </a:r>
            <a:br>
              <a:rPr lang="it-IT" dirty="0" smtClean="0"/>
            </a:br>
            <a:r>
              <a:rPr lang="it-IT" dirty="0" smtClean="0"/>
              <a:t>le mie labbra canteranno la tua lode.</a:t>
            </a:r>
          </a:p>
          <a:p>
            <a:r>
              <a:rPr lang="it-IT" baseline="30000" dirty="0" smtClean="0"/>
              <a:t>5</a:t>
            </a:r>
            <a:r>
              <a:rPr lang="it-IT" dirty="0" smtClean="0"/>
              <a:t> Così ti benedirò per tutta la vita:</a:t>
            </a:r>
            <a:br>
              <a:rPr lang="it-IT" dirty="0" smtClean="0"/>
            </a:br>
            <a:r>
              <a:rPr lang="it-IT" dirty="0" smtClean="0"/>
              <a:t>nel tuo nome alzerò le mie mani.</a:t>
            </a:r>
          </a:p>
          <a:p>
            <a:r>
              <a:rPr lang="it-IT" baseline="30000" dirty="0" smtClean="0"/>
              <a:t>6</a:t>
            </a:r>
            <a:r>
              <a:rPr lang="it-IT" dirty="0" smtClean="0"/>
              <a:t> Come saziato dai cibi migliori,</a:t>
            </a:r>
            <a:br>
              <a:rPr lang="it-IT" dirty="0" smtClean="0"/>
            </a:br>
            <a:r>
              <a:rPr lang="it-IT" dirty="0" smtClean="0"/>
              <a:t>con labbra gioiose ti loderà la mia bocca.</a:t>
            </a:r>
          </a:p>
          <a:p>
            <a:r>
              <a:rPr lang="it-IT" baseline="30000" dirty="0" smtClean="0"/>
              <a:t>7</a:t>
            </a:r>
            <a:r>
              <a:rPr lang="it-IT" dirty="0" smtClean="0"/>
              <a:t> Quando nel mio letto di te mi ricordo</a:t>
            </a:r>
            <a:br>
              <a:rPr lang="it-IT" dirty="0" smtClean="0"/>
            </a:br>
            <a:r>
              <a:rPr lang="it-IT" dirty="0" smtClean="0"/>
              <a:t>e penso a te nelle veglie notturne,</a:t>
            </a:r>
          </a:p>
          <a:p>
            <a:r>
              <a:rPr lang="it-IT" baseline="30000" dirty="0" smtClean="0"/>
              <a:t>8</a:t>
            </a:r>
            <a:r>
              <a:rPr lang="it-IT" dirty="0" smtClean="0"/>
              <a:t> a te che sei stato il mio aiuto,</a:t>
            </a:r>
            <a:br>
              <a:rPr lang="it-IT" dirty="0" smtClean="0"/>
            </a:br>
            <a:r>
              <a:rPr lang="it-IT" dirty="0" smtClean="0"/>
              <a:t>esulto di gioia all'ombra delle tue ali.</a:t>
            </a:r>
          </a:p>
          <a:p>
            <a:r>
              <a:rPr lang="it-IT" baseline="30000" dirty="0" smtClean="0"/>
              <a:t>9</a:t>
            </a:r>
            <a:r>
              <a:rPr lang="it-IT" dirty="0" smtClean="0"/>
              <a:t> A te si stringe l'anima mia:</a:t>
            </a:r>
            <a:br>
              <a:rPr lang="it-IT" dirty="0" smtClean="0"/>
            </a:br>
            <a:r>
              <a:rPr lang="it-IT" dirty="0" smtClean="0"/>
              <a:t>la tua destra mi sostiene.</a:t>
            </a:r>
          </a:p>
        </p:txBody>
      </p:sp>
      <p:pic>
        <p:nvPicPr>
          <p:cNvPr id="26628" name="Picture 4" descr="http://rericcardo.files.wordpress.com/2008/06/acqua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914797">
            <a:off x="5309862" y="4217004"/>
            <a:ext cx="3183224" cy="2116844"/>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www.centroaletti.com/foto/foto_opere/Libano/Nostra%20Signora%20del%20pozzo/02.jpg"/>
          <p:cNvPicPr>
            <a:picLocks noChangeAspect="1" noChangeArrowheads="1"/>
          </p:cNvPicPr>
          <p:nvPr/>
        </p:nvPicPr>
        <p:blipFill>
          <a:blip r:embed="rId2" cstate="print"/>
          <a:srcRect/>
          <a:stretch>
            <a:fillRect/>
          </a:stretch>
        </p:blipFill>
        <p:spPr bwMode="auto">
          <a:xfrm>
            <a:off x="4714876" y="1095397"/>
            <a:ext cx="4095750" cy="5619751"/>
          </a:xfrm>
          <a:prstGeom prst="rect">
            <a:avLst/>
          </a:prstGeom>
          <a:noFill/>
        </p:spPr>
      </p:pic>
      <p:sp>
        <p:nvSpPr>
          <p:cNvPr id="2" name="Rettangolo 1"/>
          <p:cNvSpPr/>
          <p:nvPr/>
        </p:nvSpPr>
        <p:spPr>
          <a:xfrm>
            <a:off x="428596" y="214290"/>
            <a:ext cx="8072494" cy="2308324"/>
          </a:xfrm>
          <a:prstGeom prst="rect">
            <a:avLst/>
          </a:prstGeom>
        </p:spPr>
        <p:txBody>
          <a:bodyPr wrap="square">
            <a:spAutoFit/>
          </a:bodyPr>
          <a:lstStyle/>
          <a:p>
            <a:r>
              <a:rPr lang="it-IT" sz="2400" dirty="0" smtClean="0"/>
              <a:t>Nessuna religione eleva la persona umana a una così grande dignità: “Riconosci, o cristiano, la tua dignità. Ricorda chi è il tuo Capo e di quale Corpo sei membro. Ricorda che con il sacramento del Battesimo sei diventato tempio dello Spirito Santo! Non mettere in fuga un ospite così illustre con un comportamento riprovevole.” </a:t>
            </a:r>
            <a:r>
              <a:rPr lang="it-IT" dirty="0" smtClean="0"/>
              <a:t>(san Leone Magno)</a:t>
            </a:r>
            <a:endParaRPr lang="it-IT" dirty="0"/>
          </a:p>
        </p:txBody>
      </p:sp>
      <p:pic>
        <p:nvPicPr>
          <p:cNvPr id="2050" name="Picture 2" descr="http://www.centroaletti.com/foto/foto_opere/italia/37_capiago_dehoniani/03.jpg"/>
          <p:cNvPicPr>
            <a:picLocks noChangeAspect="1" noChangeArrowheads="1"/>
          </p:cNvPicPr>
          <p:nvPr/>
        </p:nvPicPr>
        <p:blipFill>
          <a:blip r:embed="rId3" cstate="print"/>
          <a:srcRect/>
          <a:stretch>
            <a:fillRect/>
          </a:stretch>
        </p:blipFill>
        <p:spPr bwMode="auto">
          <a:xfrm>
            <a:off x="285720" y="2714620"/>
            <a:ext cx="4095750" cy="3895725"/>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zh-CN"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La </a:t>
            </a:r>
            <a:r>
              <a:rPr kumimoji="0" lang="it-IT" altLang="zh-CN" sz="12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cristificazione</a:t>
            </a:r>
            <a:r>
              <a:rPr kumimoji="0" lang="it-IT" altLang="zh-CN"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dell’uomo è, dunque, un movimento spirituale che consiste nel passaggio progressivo dall’immagine alla somiglianza, in una tensione perfettiva della grazia battesimale che è frutto della </a:t>
            </a:r>
            <a:r>
              <a:rPr kumimoji="0" lang="it-IT" altLang="zh-CN" sz="12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co-azione</a:t>
            </a:r>
            <a:r>
              <a:rPr kumimoji="0" lang="it-IT" altLang="zh-CN"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tra Dio e l’uomo.  Questa unione dell’energia divina e dell’energia umana viene designata dalla teologia dei Padri greci (soprattutto S. Massimo il Confessore) con il termine tecnico di “sinergia”</a:t>
            </a:r>
            <a:r>
              <a:rPr kumimoji="0" lang="it-IT" altLang="zh-CN" sz="1000" b="0" i="0" u="none" strike="noStrike" cap="none" normalizeH="0" baseline="0" smtClean="0">
                <a:ln>
                  <a:noFill/>
                </a:ln>
                <a:solidFill>
                  <a:schemeClr val="tx1"/>
                </a:solidFill>
                <a:effectLst/>
                <a:latin typeface="Arial" pitchFamily="34" charset="0"/>
                <a:ea typeface="Times New Roman" pitchFamily="18" charset="0"/>
                <a:cs typeface="Arial" pitchFamily="34" charset="0"/>
                <a:hlinkClick r:id="rId3"/>
              </a:rPr>
              <a:t>[</a:t>
            </a:r>
            <a:r>
              <a:rPr kumimoji="0" lang="it-IT" altLang="zh-CN" sz="1000" b="0" i="0" u="none" strike="noStrike" cap="none" normalizeH="0" baseline="0" smtClean="0" bmk="">
                <a:ln>
                  <a:noFill/>
                </a:ln>
                <a:solidFill>
                  <a:schemeClr val="tx1"/>
                </a:solidFill>
                <a:effectLst/>
                <a:latin typeface="Arial" pitchFamily="34" charset="0"/>
                <a:ea typeface="Times New Roman" pitchFamily="18" charset="0"/>
                <a:cs typeface="Arial" pitchFamily="34" charset="0"/>
                <a:hlinkClick r:id="rId3"/>
              </a:rPr>
              <a:t>1]</a:t>
            </a:r>
            <a:r>
              <a:rPr kumimoji="0" lang="it-IT" altLang="zh-CN"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La </a:t>
            </a:r>
            <a:r>
              <a:rPr kumimoji="0" lang="it-IT" altLang="zh-CN" sz="1200" b="0" i="1" u="sng" strike="noStrike" cap="none" normalizeH="0" baseline="0" smtClean="0">
                <a:ln>
                  <a:noFill/>
                </a:ln>
                <a:solidFill>
                  <a:schemeClr val="tx1"/>
                </a:solidFill>
                <a:effectLst/>
                <a:latin typeface="Arial" pitchFamily="34" charset="0"/>
                <a:ea typeface="Times New Roman" pitchFamily="18" charset="0"/>
                <a:cs typeface="Arial" pitchFamily="34" charset="0"/>
              </a:rPr>
              <a:t>sinergia</a:t>
            </a:r>
            <a:r>
              <a:rPr kumimoji="0" lang="it-IT" altLang="zh-CN"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non va, però, intesa come la collaborazione di due forze alla pari che agiscono autonomamente e si sommano nello svolgere un’operazione in vista di un risultato, ma come l’unione dell’energia divina del Dono che penetra dall’interno l’energia dell’uomo e la rende accogliente e collaborativa</a:t>
            </a:r>
            <a:r>
              <a:rPr kumimoji="0" lang="it-IT" altLang="zh-CN" sz="900" b="0" i="0" u="none" strike="noStrike" cap="none" normalizeH="0" baseline="0" smtClean="0">
                <a:ln>
                  <a:noFill/>
                </a:ln>
                <a:solidFill>
                  <a:schemeClr val="tx1"/>
                </a:solidFill>
                <a:effectLst/>
                <a:latin typeface="Arial" pitchFamily="34" charset="0"/>
                <a:cs typeface="Arial" pitchFamily="34" charset="0"/>
              </a:rPr>
              <a:t> </a:t>
            </a:r>
            <a:endParaRPr kumimoji="0" lang="it-IT" altLang="zh-CN"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zh-CN" sz="1800" b="0" i="0" u="none" strike="noStrike" cap="none" normalizeH="0" baseline="0" smtClean="0">
                <a:ln>
                  <a:noFill/>
                </a:ln>
                <a:solidFill>
                  <a:schemeClr val="tx1"/>
                </a:solidFill>
                <a:effectLst/>
                <a:latin typeface="Arial" pitchFamily="34" charset="0"/>
                <a:cs typeface="Arial" pitchFamily="34" charset="0"/>
              </a:rPr>
              <a:t/>
            </a:r>
            <a:br>
              <a:rPr kumimoji="0" lang="it-IT" altLang="zh-CN" sz="1800" b="0" i="0" u="none" strike="noStrike" cap="none" normalizeH="0" baseline="0" smtClean="0">
                <a:ln>
                  <a:noFill/>
                </a:ln>
                <a:solidFill>
                  <a:schemeClr val="tx1"/>
                </a:solidFill>
                <a:effectLst/>
                <a:latin typeface="Arial" pitchFamily="34" charset="0"/>
                <a:cs typeface="Arial" pitchFamily="34" charset="0"/>
              </a:rPr>
            </a:br>
            <a:endParaRPr kumimoji="0" lang="it-IT" altLang="zh-CN"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ttangolo 4"/>
          <p:cNvSpPr/>
          <p:nvPr/>
        </p:nvSpPr>
        <p:spPr>
          <a:xfrm>
            <a:off x="611560" y="476672"/>
            <a:ext cx="4572000" cy="2862322"/>
          </a:xfrm>
          <a:prstGeom prst="rect">
            <a:avLst/>
          </a:prstGeom>
        </p:spPr>
        <p:txBody>
          <a:bodyPr>
            <a:spAutoFit/>
          </a:bodyPr>
          <a:lstStyle/>
          <a:p>
            <a:r>
              <a:rPr lang="it-IT" dirty="0" smtClean="0"/>
              <a:t>La </a:t>
            </a:r>
            <a:r>
              <a:rPr lang="it-IT" i="1" dirty="0" err="1" smtClean="0"/>
              <a:t>cristificazione</a:t>
            </a:r>
            <a:r>
              <a:rPr lang="it-IT" dirty="0" smtClean="0"/>
              <a:t> dell’uomo è, dunque, un movimento spirituale che consiste nel passaggio progressivo dall’immagine alla somiglianza, in una tensione perfettiva della grazia battesimale che è frutto della </a:t>
            </a:r>
            <a:r>
              <a:rPr lang="it-IT" i="1" dirty="0" smtClean="0"/>
              <a:t>co-azione</a:t>
            </a:r>
            <a:r>
              <a:rPr lang="it-IT" dirty="0" smtClean="0"/>
              <a:t> tra Dio e l’uomo.  Questa unione dell’energia divina e dell’energia umana viene designata dalla teologia dei Padri greci (soprattutto S. Massimo il Confessore) con il termine tecnico di “sinergia</a:t>
            </a:r>
            <a:endParaRPr lang="it-IT" dirty="0"/>
          </a:p>
        </p:txBody>
      </p:sp>
      <p:sp>
        <p:nvSpPr>
          <p:cNvPr id="6" name="Rettangolo 5"/>
          <p:cNvSpPr/>
          <p:nvPr/>
        </p:nvSpPr>
        <p:spPr>
          <a:xfrm>
            <a:off x="3707904" y="3284984"/>
            <a:ext cx="4572000" cy="2585323"/>
          </a:xfrm>
          <a:prstGeom prst="rect">
            <a:avLst/>
          </a:prstGeom>
        </p:spPr>
        <p:txBody>
          <a:bodyPr>
            <a:spAutoFit/>
          </a:bodyPr>
          <a:lstStyle/>
          <a:p>
            <a:r>
              <a:rPr lang="it-IT" dirty="0" smtClean="0"/>
              <a:t>La </a:t>
            </a:r>
            <a:r>
              <a:rPr lang="it-IT" i="1" u="sng" dirty="0" smtClean="0"/>
              <a:t>sinergia</a:t>
            </a:r>
            <a:r>
              <a:rPr lang="it-IT" dirty="0" smtClean="0"/>
              <a:t> non va, però, intesa come la collaborazione di due forze alla pari che agiscono autonomamente e si sommano nello svolgere un’operazione in vista di un risultato, ma come l’unione dell’energia divina del Dono che penetra dall’interno l’energia dell’uomo e la rende accogliente e collaborativa. Paolo chiama l’uomo </a:t>
            </a:r>
            <a:r>
              <a:rPr lang="it-IT" i="1" dirty="0" err="1" smtClean="0"/>
              <a:t>synergós</a:t>
            </a:r>
            <a:r>
              <a:rPr lang="it-IT" dirty="0" smtClean="0"/>
              <a:t>: collaboratore di Cristo. </a:t>
            </a:r>
            <a:endParaRPr lang="it-IT"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descr="prendere-coscienza-della-propria-anima.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8129" y="1"/>
            <a:ext cx="9500260" cy="6858000"/>
          </a:xfrm>
          <a:prstGeom prst="rect">
            <a:avLst/>
          </a:prstGeom>
        </p:spPr>
      </p:pic>
      <p:sp>
        <p:nvSpPr>
          <p:cNvPr id="2" name="Titolo 1"/>
          <p:cNvSpPr>
            <a:spLocks noGrp="1"/>
          </p:cNvSpPr>
          <p:nvPr>
            <p:ph type="ctrTitle"/>
          </p:nvPr>
        </p:nvSpPr>
        <p:spPr>
          <a:xfrm>
            <a:off x="714348" y="357166"/>
            <a:ext cx="7772400" cy="1470025"/>
          </a:xfrm>
        </p:spPr>
        <p:txBody>
          <a:bodyPr>
            <a:noAutofit/>
          </a:bodyPr>
          <a:lstStyle/>
          <a:p>
            <a:r>
              <a:rPr lang="it-IT" dirty="0" smtClean="0">
                <a:solidFill>
                  <a:srgbClr val="FF0000"/>
                </a:solidFill>
              </a:rPr>
              <a:t/>
            </a:r>
            <a:br>
              <a:rPr lang="it-IT" dirty="0" smtClean="0">
                <a:solidFill>
                  <a:srgbClr val="FF0000"/>
                </a:solidFill>
              </a:rPr>
            </a:br>
            <a:r>
              <a:rPr lang="it-IT" dirty="0" smtClean="0">
                <a:solidFill>
                  <a:srgbClr val="FF0000"/>
                </a:solidFill>
              </a:rPr>
              <a:t>L’azione </a:t>
            </a:r>
            <a:r>
              <a:rPr lang="it-IT" dirty="0">
                <a:solidFill>
                  <a:srgbClr val="FF0000"/>
                </a:solidFill>
              </a:rPr>
              <a:t>dello Spirito Santo nel Battesimo e nella Confermazione</a:t>
            </a:r>
            <a:r>
              <a:rPr lang="it-IT" dirty="0">
                <a:solidFill>
                  <a:srgbClr val="FFFF00"/>
                </a:solidFill>
              </a:rPr>
              <a:t/>
            </a:r>
            <a:br>
              <a:rPr lang="it-IT" dirty="0">
                <a:solidFill>
                  <a:srgbClr val="FFFF00"/>
                </a:solidFill>
              </a:rPr>
            </a:br>
            <a:endParaRPr lang="it-IT"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sviluppo-di-vita-dell-uomo-454964.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714348" y="1210633"/>
            <a:ext cx="7572428" cy="5575953"/>
          </a:xfrm>
        </p:spPr>
      </p:pic>
      <p:sp>
        <p:nvSpPr>
          <p:cNvPr id="2" name="Titolo 1"/>
          <p:cNvSpPr>
            <a:spLocks noGrp="1"/>
          </p:cNvSpPr>
          <p:nvPr>
            <p:ph type="title"/>
          </p:nvPr>
        </p:nvSpPr>
        <p:spPr>
          <a:xfrm>
            <a:off x="457200" y="785802"/>
            <a:ext cx="8229600" cy="1143000"/>
          </a:xfrm>
        </p:spPr>
        <p:txBody>
          <a:bodyPr>
            <a:normAutofit fontScale="90000"/>
          </a:bodyPr>
          <a:lstStyle/>
          <a:p>
            <a:r>
              <a:rPr lang="it-IT" sz="4000" dirty="0"/>
              <a:t>“Tutta la vita del cristiano dal principio alla fine è azione e creazione dello Spirito Santo”. </a:t>
            </a:r>
            <a:r>
              <a:rPr lang="it-IT" dirty="0"/>
              <a:t/>
            </a:r>
            <a:br>
              <a:rPr lang="it-IT" dirty="0"/>
            </a:br>
            <a:endParaRPr lang="it-IT"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image-centrale.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450136" y="1814514"/>
            <a:ext cx="3479450" cy="4900634"/>
          </a:xfrm>
        </p:spPr>
      </p:pic>
      <p:sp>
        <p:nvSpPr>
          <p:cNvPr id="2" name="Titolo 1"/>
          <p:cNvSpPr>
            <a:spLocks noGrp="1"/>
          </p:cNvSpPr>
          <p:nvPr>
            <p:ph type="title"/>
          </p:nvPr>
        </p:nvSpPr>
        <p:spPr>
          <a:xfrm>
            <a:off x="457200" y="928678"/>
            <a:ext cx="8229600" cy="1143000"/>
          </a:xfrm>
        </p:spPr>
        <p:txBody>
          <a:bodyPr>
            <a:normAutofit fontScale="90000"/>
          </a:bodyPr>
          <a:lstStyle/>
          <a:p>
            <a:r>
              <a:rPr lang="it-IT" sz="4000" dirty="0" smtClean="0"/>
              <a:t>Il cristiano è colui che </a:t>
            </a:r>
            <a:br>
              <a:rPr lang="it-IT" sz="4000" dirty="0" smtClean="0"/>
            </a:br>
            <a:r>
              <a:rPr lang="it-IT" sz="4000" dirty="0" smtClean="0"/>
              <a:t>“cammina secondo lo Spirito” </a:t>
            </a:r>
            <a:br>
              <a:rPr lang="it-IT" sz="4000" dirty="0" smtClean="0"/>
            </a:br>
            <a:r>
              <a:rPr lang="it-IT" sz="4000" dirty="0" smtClean="0"/>
              <a:t>e si lascia </a:t>
            </a:r>
            <a:br>
              <a:rPr lang="it-IT" sz="4000" dirty="0" smtClean="0"/>
            </a:br>
            <a:r>
              <a:rPr lang="it-IT" sz="4000" dirty="0" smtClean="0"/>
              <a:t>“guidare e condurre dallo Spirito Santo”.</a:t>
            </a:r>
            <a:r>
              <a:rPr lang="it-IT" dirty="0" smtClean="0"/>
              <a:t/>
            </a:r>
            <a:br>
              <a:rPr lang="it-IT" dirty="0" smtClean="0"/>
            </a:br>
            <a:endParaRPr lang="it-IT" dirty="0"/>
          </a:p>
        </p:txBody>
      </p:sp>
      <p:pic>
        <p:nvPicPr>
          <p:cNvPr id="5" name="Immagine 4" descr="441c53c7b3.jpg"/>
          <p:cNvPicPr>
            <a:picLocks noChangeAspect="1"/>
          </p:cNvPicPr>
          <p:nvPr/>
        </p:nvPicPr>
        <p:blipFill>
          <a:blip r:embed="rId3" cstate="print"/>
          <a:stretch>
            <a:fillRect/>
          </a:stretch>
        </p:blipFill>
        <p:spPr>
          <a:xfrm>
            <a:off x="357158" y="2786058"/>
            <a:ext cx="3929090" cy="392909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643058"/>
            <a:ext cx="8229600" cy="1143000"/>
          </a:xfrm>
        </p:spPr>
        <p:txBody>
          <a:bodyPr>
            <a:noAutofit/>
          </a:bodyPr>
          <a:lstStyle/>
          <a:p>
            <a:r>
              <a:rPr lang="it-IT" sz="3600" dirty="0" smtClean="0"/>
              <a:t>Se ciò che definisce il cristiano è l’essere figlio di Dio e il vivere da figlio di Dio, </a:t>
            </a:r>
            <a:br>
              <a:rPr lang="it-IT" sz="3600" dirty="0" smtClean="0"/>
            </a:br>
            <a:r>
              <a:rPr lang="it-IT" sz="3600" dirty="0" smtClean="0"/>
              <a:t>egli è tale per l’azione dello Spirito Santo in lui: “Infatti tutti quelli che sono guidati dallo Spirito di Dio, costoro sono figli di Dio”. (</a:t>
            </a:r>
            <a:r>
              <a:rPr lang="it-IT" sz="3600" dirty="0" err="1" smtClean="0"/>
              <a:t>Rm</a:t>
            </a:r>
            <a:r>
              <a:rPr lang="it-IT" sz="3600" dirty="0" smtClean="0"/>
              <a:t> 8,14).</a:t>
            </a:r>
            <a:br>
              <a:rPr lang="it-IT" sz="3600" dirty="0" smtClean="0"/>
            </a:br>
            <a:endParaRPr lang="it-IT" sz="3600" dirty="0"/>
          </a:p>
        </p:txBody>
      </p:sp>
      <p:pic>
        <p:nvPicPr>
          <p:cNvPr id="4" name="Segnaposto contenuto 3" descr="bibbia03.jpg"/>
          <p:cNvPicPr>
            <a:picLocks noGrp="1" noChangeAspect="1"/>
          </p:cNvPicPr>
          <p:nvPr>
            <p:ph idx="1"/>
          </p:nvPr>
        </p:nvPicPr>
        <p:blipFill>
          <a:blip r:embed="rId2" cstate="print"/>
          <a:stretch>
            <a:fillRect/>
          </a:stretch>
        </p:blipFill>
        <p:spPr>
          <a:xfrm>
            <a:off x="1857356" y="3786190"/>
            <a:ext cx="5397500" cy="2590800"/>
          </a:xfr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028804" y="500042"/>
            <a:ext cx="7115196" cy="1143000"/>
          </a:xfrm>
        </p:spPr>
        <p:txBody>
          <a:bodyPr>
            <a:normAutofit fontScale="90000"/>
          </a:bodyPr>
          <a:lstStyle/>
          <a:p>
            <a:r>
              <a:rPr lang="it-IT" b="1" dirty="0" smtClean="0"/>
              <a:t>In che modo lo Spirito guida </a:t>
            </a:r>
            <a:br>
              <a:rPr lang="it-IT" b="1" dirty="0" smtClean="0"/>
            </a:br>
            <a:r>
              <a:rPr lang="it-IT" b="1" dirty="0" smtClean="0"/>
              <a:t>e conduce il cristiano?</a:t>
            </a:r>
            <a:r>
              <a:rPr lang="it-IT" dirty="0" smtClean="0"/>
              <a:t/>
            </a:r>
            <a:br>
              <a:rPr lang="it-IT" dirty="0" smtClean="0"/>
            </a:br>
            <a:endParaRPr lang="it-IT" dirty="0"/>
          </a:p>
        </p:txBody>
      </p:sp>
      <p:sp>
        <p:nvSpPr>
          <p:cNvPr id="4" name="Rettangolo 3"/>
          <p:cNvSpPr/>
          <p:nvPr/>
        </p:nvSpPr>
        <p:spPr>
          <a:xfrm>
            <a:off x="857224" y="2690336"/>
            <a:ext cx="7643866" cy="1569660"/>
          </a:xfrm>
          <a:prstGeom prst="rect">
            <a:avLst/>
          </a:prstGeom>
        </p:spPr>
        <p:txBody>
          <a:bodyPr wrap="square">
            <a:spAutoFit/>
          </a:bodyPr>
          <a:lstStyle/>
          <a:p>
            <a:r>
              <a:rPr lang="it-IT" sz="2000" b="1" dirty="0" smtClean="0"/>
              <a:t>Innanzitutto l’azione dello Spirito Santo non viene dal di fuori.</a:t>
            </a:r>
          </a:p>
          <a:p>
            <a:endParaRPr lang="it-IT" dirty="0" smtClean="0">
              <a:solidFill>
                <a:srgbClr val="FF0000"/>
              </a:solidFill>
            </a:endParaRPr>
          </a:p>
          <a:p>
            <a:r>
              <a:rPr lang="it-IT" sz="2000" b="1" dirty="0" smtClean="0">
                <a:solidFill>
                  <a:srgbClr val="FF0000"/>
                </a:solidFill>
              </a:rPr>
              <a:t>Lo Spirito Santo è presente nel cristiano, “abita” personalmente in lui.</a:t>
            </a:r>
          </a:p>
          <a:p>
            <a:r>
              <a:rPr lang="it-IT" sz="2000" b="1" dirty="0" smtClean="0">
                <a:solidFill>
                  <a:srgbClr val="FF0000"/>
                </a:solidFill>
              </a:rPr>
              <a:t> </a:t>
            </a:r>
          </a:p>
          <a:p>
            <a:endParaRPr lang="it-IT" dirty="0"/>
          </a:p>
        </p:txBody>
      </p:sp>
      <p:pic>
        <p:nvPicPr>
          <p:cNvPr id="5" name="Immagine 4" descr="images (3).jpg"/>
          <p:cNvPicPr>
            <a:picLocks noChangeAspect="1"/>
          </p:cNvPicPr>
          <p:nvPr/>
        </p:nvPicPr>
        <p:blipFill>
          <a:blip r:embed="rId2" cstate="print"/>
          <a:stretch>
            <a:fillRect/>
          </a:stretch>
        </p:blipFill>
        <p:spPr>
          <a:xfrm rot="459978">
            <a:off x="110110" y="445325"/>
            <a:ext cx="2514600" cy="1819275"/>
          </a:xfrm>
          <a:prstGeom prst="rect">
            <a:avLst/>
          </a:prstGeom>
        </p:spPr>
      </p:pic>
      <p:sp>
        <p:nvSpPr>
          <p:cNvPr id="10" name="Rettangolo arrotondato 9"/>
          <p:cNvSpPr/>
          <p:nvPr/>
        </p:nvSpPr>
        <p:spPr>
          <a:xfrm>
            <a:off x="357158" y="2928934"/>
            <a:ext cx="3286148" cy="3643338"/>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2000" baseline="30000" dirty="0" smtClean="0"/>
              <a:t>16</a:t>
            </a:r>
            <a:r>
              <a:rPr lang="it-IT" sz="2000" dirty="0" smtClean="0"/>
              <a:t>e io pregherò il Padre ed egli vi darà un altro </a:t>
            </a:r>
            <a:r>
              <a:rPr lang="it-IT" sz="2000" dirty="0" err="1" smtClean="0"/>
              <a:t>Paràclito</a:t>
            </a:r>
            <a:r>
              <a:rPr lang="it-IT" sz="2000" dirty="0" smtClean="0"/>
              <a:t> perché rimanga con voi per sempre, </a:t>
            </a:r>
            <a:r>
              <a:rPr lang="it-IT" sz="2000" baseline="30000" dirty="0" smtClean="0"/>
              <a:t>17</a:t>
            </a:r>
            <a:r>
              <a:rPr lang="it-IT" sz="2000" dirty="0" smtClean="0"/>
              <a:t>lo Spirito della verità, che il mondo non può ricevere perché non lo vede e non lo conosce. Voi lo conoscete perché egli rimane presso di voi e sarà in voi. </a:t>
            </a:r>
            <a:r>
              <a:rPr lang="it-IT" dirty="0" smtClean="0"/>
              <a:t> </a:t>
            </a:r>
            <a:r>
              <a:rPr lang="it-IT" dirty="0" err="1" smtClean="0"/>
              <a:t>Gv</a:t>
            </a:r>
            <a:r>
              <a:rPr lang="it-IT" dirty="0" smtClean="0"/>
              <a:t> 14,16-17</a:t>
            </a:r>
            <a:endParaRPr lang="it-IT" dirty="0"/>
          </a:p>
        </p:txBody>
      </p:sp>
      <p:sp>
        <p:nvSpPr>
          <p:cNvPr id="11" name="Rettangolo arrotondato 10"/>
          <p:cNvSpPr/>
          <p:nvPr/>
        </p:nvSpPr>
        <p:spPr>
          <a:xfrm>
            <a:off x="3500430" y="928670"/>
            <a:ext cx="3643338" cy="314327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2000" baseline="30000" dirty="0" smtClean="0"/>
              <a:t>19</a:t>
            </a:r>
            <a:r>
              <a:rPr lang="it-IT" sz="2000" dirty="0" smtClean="0"/>
              <a:t>Non sapete che il vostro corpo è tempio dello Spirito Santo, che è in voi? Lo avete ricevuto da Dio e voi non appartenete a voi stessi. </a:t>
            </a:r>
            <a:r>
              <a:rPr lang="it-IT" sz="2000" baseline="30000" dirty="0" smtClean="0"/>
              <a:t>20</a:t>
            </a:r>
            <a:r>
              <a:rPr lang="it-IT" sz="2000" dirty="0" smtClean="0"/>
              <a:t>Infatti siete stati comprati a caro prezzo: glorificate dunque Dio nel vostro corpo! </a:t>
            </a:r>
            <a:r>
              <a:rPr lang="it-IT" dirty="0" smtClean="0"/>
              <a:t>1 </a:t>
            </a:r>
            <a:r>
              <a:rPr lang="it-IT" dirty="0" err="1" smtClean="0"/>
              <a:t>Cor</a:t>
            </a:r>
            <a:r>
              <a:rPr lang="it-IT" dirty="0" smtClean="0"/>
              <a:t> 6,19</a:t>
            </a:r>
            <a:endParaRPr lang="it-IT" dirty="0"/>
          </a:p>
        </p:txBody>
      </p:sp>
      <p:sp>
        <p:nvSpPr>
          <p:cNvPr id="12" name="Rettangolo arrotondato 11"/>
          <p:cNvSpPr/>
          <p:nvPr/>
        </p:nvSpPr>
        <p:spPr>
          <a:xfrm>
            <a:off x="4857752" y="4000504"/>
            <a:ext cx="4000528" cy="2714644"/>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2000" baseline="30000" dirty="0" smtClean="0"/>
              <a:t>11</a:t>
            </a:r>
            <a:r>
              <a:rPr lang="it-IT" sz="2000" dirty="0" smtClean="0"/>
              <a:t>E se lo Spirito di Dio, che ha risuscitato Gesù dai morti, abita in voi, colui che ha risuscitato Cristo dai morti darà la vita anche ai vostri corpi mortali per mezzo del suo Spirito che abita in voi. </a:t>
            </a:r>
            <a:r>
              <a:rPr lang="it-IT" dirty="0" err="1" smtClean="0"/>
              <a:t>Rm</a:t>
            </a:r>
            <a:r>
              <a:rPr lang="it-IT" dirty="0" smtClean="0"/>
              <a:t> 8,9-11</a:t>
            </a:r>
            <a:endParaRPr lang="it-IT"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lide(fromTop)">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slide(fromBottom)">
                                      <p:cBhvr>
                                        <p:cTn id="12" dur="1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slide(fromBottom)">
                                      <p:cBhvr>
                                        <p:cTn id="1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14282" y="2951521"/>
            <a:ext cx="5500726"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Nel cristiano è presente Dio – Trinità, non semplicemente con la presenza ordinaria, cioè </a:t>
            </a:r>
            <a:r>
              <a:rPr kumimoji="0" lang="it-IT" sz="2000" b="1" i="0" u="none" strike="noStrike" cap="none" normalizeH="0" baseline="0" dirty="0" smtClean="0">
                <a:ln>
                  <a:noFill/>
                </a:ln>
                <a:solidFill>
                  <a:schemeClr val="tx1"/>
                </a:solidFill>
                <a:effectLst/>
                <a:ea typeface="Times New Roman" pitchFamily="18" charset="0"/>
                <a:cs typeface="Times New Roman" pitchFamily="18" charset="0"/>
              </a:rPr>
              <a:t>“presenza d’immensità”</a:t>
            </a: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per cui Dio è presente in tutte le creature per il fatto che egli agisce, conservandole e provvedendo ad esse, ma è presente con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ea typeface="Times New Roman" pitchFamily="18" charset="0"/>
                <a:cs typeface="Times New Roman" pitchFamily="18" charset="0"/>
              </a:rPr>
              <a:t>una presenza straordinaria, di “amore”</a:t>
            </a: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per cui Dio comunica se stesso al cristiano e in tal modo lo trasforma interiormente sacrificandolo, cioè rendendolo suo figlio, partecipe della sua stessa natura divina.</a:t>
            </a:r>
            <a:endParaRPr kumimoji="0" lang="it-IT" sz="2000" b="0" i="0" u="none" strike="noStrike" cap="none" normalizeH="0" baseline="0" dirty="0" smtClean="0">
              <a:ln>
                <a:noFill/>
              </a:ln>
              <a:solidFill>
                <a:schemeClr val="tx1"/>
              </a:solidFill>
              <a:effectLst/>
            </a:endParaRPr>
          </a:p>
        </p:txBody>
      </p:sp>
      <p:sp>
        <p:nvSpPr>
          <p:cNvPr id="5" name="Rettangolo 4"/>
          <p:cNvSpPr/>
          <p:nvPr/>
        </p:nvSpPr>
        <p:spPr>
          <a:xfrm>
            <a:off x="214282" y="357166"/>
            <a:ext cx="6143668" cy="1938992"/>
          </a:xfrm>
          <a:prstGeom prst="rect">
            <a:avLst/>
          </a:prstGeom>
        </p:spPr>
        <p:txBody>
          <a:bodyPr wrap="square">
            <a:spAutoFit/>
          </a:bodyPr>
          <a:lstStyle/>
          <a:p>
            <a:pPr lvl="0" fontAlgn="base">
              <a:spcBef>
                <a:spcPct val="0"/>
              </a:spcBef>
              <a:spcAft>
                <a:spcPct val="0"/>
              </a:spcAft>
            </a:pPr>
            <a:r>
              <a:rPr lang="it-IT" sz="4000" b="1" dirty="0" smtClean="0">
                <a:latin typeface="+mj-lt"/>
                <a:ea typeface="Times New Roman" pitchFamily="18" charset="0"/>
                <a:cs typeface="Times New Roman" pitchFamily="18" charset="0"/>
              </a:rPr>
              <a:t>Come si deve intendere </a:t>
            </a:r>
          </a:p>
          <a:p>
            <a:pPr lvl="0" fontAlgn="base">
              <a:spcBef>
                <a:spcPct val="0"/>
              </a:spcBef>
              <a:spcAft>
                <a:spcPct val="0"/>
              </a:spcAft>
            </a:pPr>
            <a:r>
              <a:rPr lang="it-IT" sz="4000" b="1" dirty="0" smtClean="0">
                <a:latin typeface="+mj-lt"/>
                <a:ea typeface="Times New Roman" pitchFamily="18" charset="0"/>
                <a:cs typeface="Times New Roman" pitchFamily="18" charset="0"/>
              </a:rPr>
              <a:t>l’ “abitazione” dello Spirito Santo nel cristiano?</a:t>
            </a:r>
            <a:endParaRPr lang="it-IT" sz="4000" dirty="0" smtClean="0">
              <a:latin typeface="+mj-lt"/>
            </a:endParaRPr>
          </a:p>
        </p:txBody>
      </p:sp>
      <p:pic>
        <p:nvPicPr>
          <p:cNvPr id="6" name="Immagine 5" descr="cresimaragazzi2.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72198" y="642918"/>
            <a:ext cx="2825496" cy="5605272"/>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TotalTime>
  <Words>1905</Words>
  <Application>Microsoft Macintosh PowerPoint</Application>
  <PresentationFormat>Presentazione su schermo (4:3)</PresentationFormat>
  <Paragraphs>78</Paragraphs>
  <Slides>16</Slides>
  <Notes>2</Notes>
  <HiddenSlides>0</HiddenSlides>
  <MMClips>0</MMClips>
  <ScaleCrop>false</ScaleCrop>
  <HeadingPairs>
    <vt:vector size="4" baseType="variant">
      <vt:variant>
        <vt:lpstr>Tema</vt:lpstr>
      </vt:variant>
      <vt:variant>
        <vt:i4>1</vt:i4>
      </vt:variant>
      <vt:variant>
        <vt:lpstr>Titoli diapositive</vt:lpstr>
      </vt:variant>
      <vt:variant>
        <vt:i4>16</vt:i4>
      </vt:variant>
    </vt:vector>
  </HeadingPairs>
  <TitlesOfParts>
    <vt:vector size="17" baseType="lpstr">
      <vt:lpstr>Tema di Office</vt:lpstr>
      <vt:lpstr>Presentazione di PowerPoint</vt:lpstr>
      <vt:lpstr>Presentazione di PowerPoint</vt:lpstr>
      <vt:lpstr>Presentazione di PowerPoint</vt:lpstr>
      <vt:lpstr> L’azione dello Spirito Santo nel Battesimo e nella Confermazione </vt:lpstr>
      <vt:lpstr>“Tutta la vita del cristiano dal principio alla fine è azione e creazione dello Spirito Santo”.  </vt:lpstr>
      <vt:lpstr>Il cristiano è colui che  “cammina secondo lo Spirito”  e si lascia  “guidare e condurre dallo Spirito Santo”. </vt:lpstr>
      <vt:lpstr>Se ciò che definisce il cristiano è l’essere figlio di Dio e il vivere da figlio di Dio,  egli è tale per l’azione dello Spirito Santo in lui: “Infatti tutti quelli che sono guidati dallo Spirito di Dio, costoro sono figli di Dio”. (Rm 8,14). </vt:lpstr>
      <vt:lpstr>In che modo lo Spirito guida  e conduce il cristiano? </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L’azione dello Spirito Santo nel Battesimo e nella Confermazione </dc:title>
  <dc:creator>Matt</dc:creator>
  <cp:lastModifiedBy>Agire</cp:lastModifiedBy>
  <cp:revision>19</cp:revision>
  <dcterms:created xsi:type="dcterms:W3CDTF">2013-08-20T14:33:51Z</dcterms:created>
  <dcterms:modified xsi:type="dcterms:W3CDTF">2016-11-30T10:41:34Z</dcterms:modified>
</cp:coreProperties>
</file>